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1"/>
  </p:notesMasterIdLst>
  <p:sldIdLst>
    <p:sldId id="257" r:id="rId2"/>
    <p:sldId id="256" r:id="rId3"/>
    <p:sldId id="402" r:id="rId4"/>
    <p:sldId id="400" r:id="rId5"/>
    <p:sldId id="401" r:id="rId6"/>
    <p:sldId id="358" r:id="rId7"/>
    <p:sldId id="383" r:id="rId8"/>
    <p:sldId id="384" r:id="rId9"/>
    <p:sldId id="387" r:id="rId10"/>
  </p:sldIdLst>
  <p:sldSz cx="9906000" cy="6858000" type="A4"/>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914">
          <p15:clr>
            <a:srgbClr val="A4A3A4"/>
          </p15:clr>
        </p15:guide>
        <p15:guide id="3" pos="115">
          <p15:clr>
            <a:srgbClr val="A4A3A4"/>
          </p15:clr>
        </p15:guide>
        <p15:guide id="4" pos="4197">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3131"/>
    <a:srgbClr val="252525"/>
    <a:srgbClr val="F786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밝은 스타일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보통 스타일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61" autoAdjust="0"/>
    <p:restoredTop sz="96814" autoAdjust="0"/>
  </p:normalViewPr>
  <p:slideViewPr>
    <p:cSldViewPr>
      <p:cViewPr>
        <p:scale>
          <a:sx n="125" d="100"/>
          <a:sy n="125" d="100"/>
        </p:scale>
        <p:origin x="4002" y="-54"/>
      </p:cViewPr>
      <p:guideLst>
        <p:guide orient="horz" pos="2160"/>
        <p:guide pos="3914"/>
        <p:guide pos="115"/>
        <p:guide pos="4197"/>
      </p:guideLst>
    </p:cSldViewPr>
  </p:slideViewPr>
  <p:notesTextViewPr>
    <p:cViewPr>
      <p:scale>
        <a:sx n="1" d="1"/>
        <a:sy n="1" d="1"/>
      </p:scale>
      <p:origin x="0" y="0"/>
    </p:cViewPr>
  </p:notesTextViewPr>
  <p:notesViewPr>
    <p:cSldViewPr>
      <p:cViewPr varScale="1">
        <p:scale>
          <a:sx n="87" d="100"/>
          <a:sy n="87" d="100"/>
        </p:scale>
        <p:origin x="3840" y="84"/>
      </p:cViewPr>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7A5C23-C6D6-4CE1-8AE6-867FAAD009AC}" type="datetimeFigureOut">
              <a:rPr lang="ko-KR" altLang="en-US" smtClean="0"/>
              <a:t>2019-02-11</a:t>
            </a:fld>
            <a:endParaRPr lang="ko-KR" altLang="en-US"/>
          </a:p>
        </p:txBody>
      </p:sp>
      <p:sp>
        <p:nvSpPr>
          <p:cNvPr id="4" name="슬라이드 이미지 개체 틀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2F7CC3-2585-4F2E-8C3A-DC4CEE1B19C2}" type="slidenum">
              <a:rPr lang="ko-KR" altLang="en-US" smtClean="0"/>
              <a:t>‹#›</a:t>
            </a:fld>
            <a:endParaRPr lang="ko-KR" altLang="en-US"/>
          </a:p>
        </p:txBody>
      </p:sp>
    </p:spTree>
    <p:extLst>
      <p:ext uri="{BB962C8B-B14F-4D97-AF65-F5344CB8AC3E}">
        <p14:creationId xmlns:p14="http://schemas.microsoft.com/office/powerpoint/2010/main" val="1590630078"/>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1_빈 화면">
    <p:spTree>
      <p:nvGrpSpPr>
        <p:cNvPr id="1" name=""/>
        <p:cNvGrpSpPr/>
        <p:nvPr/>
      </p:nvGrpSpPr>
      <p:grpSpPr>
        <a:xfrm>
          <a:off x="0" y="0"/>
          <a:ext cx="0" cy="0"/>
          <a:chOff x="0" y="0"/>
          <a:chExt cx="0" cy="0"/>
        </a:xfrm>
      </p:grpSpPr>
      <p:sp>
        <p:nvSpPr>
          <p:cNvPr id="2" name="슬라이드 번호 개체 틀 5"/>
          <p:cNvSpPr>
            <a:spLocks noGrp="1"/>
          </p:cNvSpPr>
          <p:nvPr>
            <p:ph type="sldNum" sz="quarter" idx="4"/>
          </p:nvPr>
        </p:nvSpPr>
        <p:spPr>
          <a:xfrm>
            <a:off x="3800872" y="6597352"/>
            <a:ext cx="2311400" cy="246080"/>
          </a:xfrm>
          <a:prstGeom prst="rect">
            <a:avLst/>
          </a:prstGeom>
        </p:spPr>
        <p:txBody>
          <a:bodyPr vert="horz" lIns="91440" tIns="45720" rIns="91440" bIns="45720" rtlCol="0" anchor="ctr"/>
          <a:lstStyle>
            <a:lvl1pPr algn="ctr">
              <a:defRPr sz="1000">
                <a:solidFill>
                  <a:schemeClr val="tx1"/>
                </a:solidFill>
              </a:defRPr>
            </a:lvl1pPr>
          </a:lstStyle>
          <a:p>
            <a:fld id="{0500D182-0E45-4451-AC01-D47C2071488A}" type="slidenum">
              <a:rPr lang="ko-KR" altLang="en-US" smtClean="0"/>
              <a:pPr/>
              <a:t>‹#›</a:t>
            </a:fld>
            <a:endParaRPr lang="ko-KR" altLang="en-US" dirty="0"/>
          </a:p>
        </p:txBody>
      </p:sp>
      <p:cxnSp>
        <p:nvCxnSpPr>
          <p:cNvPr id="4" name="직선 연결선 3"/>
          <p:cNvCxnSpPr/>
          <p:nvPr userDrawn="1"/>
        </p:nvCxnSpPr>
        <p:spPr>
          <a:xfrm>
            <a:off x="128464" y="6597352"/>
            <a:ext cx="96490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직선 연결선 5"/>
          <p:cNvCxnSpPr/>
          <p:nvPr userDrawn="1"/>
        </p:nvCxnSpPr>
        <p:spPr>
          <a:xfrm>
            <a:off x="167728" y="476672"/>
            <a:ext cx="96490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userDrawn="1"/>
        </p:nvSpPr>
        <p:spPr>
          <a:xfrm>
            <a:off x="4547955" y="188640"/>
            <a:ext cx="5268845" cy="276999"/>
          </a:xfrm>
          <a:prstGeom prst="rect">
            <a:avLst/>
          </a:prstGeom>
          <a:noFill/>
        </p:spPr>
        <p:txBody>
          <a:bodyPr wrap="square" rtlCol="0">
            <a:spAutoFit/>
          </a:bodyPr>
          <a:lstStyle/>
          <a:p>
            <a:pPr algn="r"/>
            <a:r>
              <a:rPr lang="ko-KR" altLang="en-US" sz="1200" b="1" cap="all" dirty="0" err="1">
                <a:latin typeface="맑은 고딕" panose="020B0503020000020004" pitchFamily="50" charset="-127"/>
                <a:ea typeface="+mn-ea"/>
              </a:rPr>
              <a:t>한국공예디자인문화진흥원</a:t>
            </a:r>
            <a:r>
              <a:rPr lang="ko-KR" altLang="en-US" sz="1200" b="1" cap="all" dirty="0">
                <a:latin typeface="맑은 고딕" panose="020B0503020000020004" pitchFamily="50" charset="-127"/>
                <a:ea typeface="+mn-ea"/>
              </a:rPr>
              <a:t> 홈페이지 개편</a:t>
            </a:r>
          </a:p>
        </p:txBody>
      </p:sp>
      <p:graphicFrame>
        <p:nvGraphicFramePr>
          <p:cNvPr id="9" name="표 8"/>
          <p:cNvGraphicFramePr>
            <a:graphicFrameLocks noGrp="1"/>
          </p:cNvGraphicFramePr>
          <p:nvPr userDrawn="1">
            <p:extLst>
              <p:ext uri="{D42A27DB-BD31-4B8C-83A1-F6EECF244321}">
                <p14:modId xmlns:p14="http://schemas.microsoft.com/office/powerpoint/2010/main" val="3305419437"/>
              </p:ext>
            </p:extLst>
          </p:nvPr>
        </p:nvGraphicFramePr>
        <p:xfrm>
          <a:off x="7653300" y="620688"/>
          <a:ext cx="2162098" cy="5751878"/>
        </p:xfrm>
        <a:graphic>
          <a:graphicData uri="http://schemas.openxmlformats.org/drawingml/2006/table">
            <a:tbl>
              <a:tblPr firstRow="1" bandRow="1">
                <a:tableStyleId>{5C22544A-7EE6-4342-B048-85BDC9FD1C3A}</a:tableStyleId>
              </a:tblPr>
              <a:tblGrid>
                <a:gridCol w="432095">
                  <a:extLst>
                    <a:ext uri="{9D8B030D-6E8A-4147-A177-3AD203B41FA5}">
                      <a16:colId xmlns:a16="http://schemas.microsoft.com/office/drawing/2014/main" xmlns="" val="20000"/>
                    </a:ext>
                  </a:extLst>
                </a:gridCol>
                <a:gridCol w="1730003">
                  <a:extLst>
                    <a:ext uri="{9D8B030D-6E8A-4147-A177-3AD203B41FA5}">
                      <a16:colId xmlns:a16="http://schemas.microsoft.com/office/drawing/2014/main" xmlns="" val="20001"/>
                    </a:ext>
                  </a:extLst>
                </a:gridCol>
              </a:tblGrid>
              <a:tr h="270033">
                <a:tc>
                  <a:txBody>
                    <a:bodyPr/>
                    <a:lstStyle/>
                    <a:p>
                      <a:pPr algn="ctr" latinLnBrk="1"/>
                      <a:r>
                        <a:rPr lang="ko-KR" altLang="en-US" sz="800" b="1" dirty="0" err="1">
                          <a:solidFill>
                            <a:schemeClr val="tx1"/>
                          </a:solidFill>
                          <a:latin typeface="+mn-ea"/>
                          <a:ea typeface="+mn-ea"/>
                        </a:rPr>
                        <a:t>화면명</a:t>
                      </a:r>
                      <a:endParaRPr lang="ko-KR" altLang="en-US" sz="800" b="1" dirty="0">
                        <a:solidFill>
                          <a:schemeClr val="tx1"/>
                        </a:solidFill>
                        <a:latin typeface="+mn-ea"/>
                        <a:ea typeface="+mn-ea"/>
                      </a:endParaRPr>
                    </a:p>
                  </a:txBody>
                  <a:tcPr marL="36000" marR="36000" marT="36000" marB="3600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endParaRPr lang="ko-KR" altLang="en-US" sz="800" b="1" dirty="0">
                        <a:solidFill>
                          <a:schemeClr val="tx1"/>
                        </a:solidFill>
                        <a:latin typeface="+mn-ea"/>
                        <a:ea typeface="+mn-ea"/>
                      </a:endParaRPr>
                    </a:p>
                  </a:txBody>
                  <a:tcPr marL="36000" marR="36000" marT="36000" marB="3600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0"/>
                  </a:ext>
                </a:extLst>
              </a:tr>
              <a:tr h="225025">
                <a:tc>
                  <a:txBody>
                    <a:bodyPr/>
                    <a:lstStyle/>
                    <a:p>
                      <a:pPr algn="ctr" latinLnBrk="1"/>
                      <a:r>
                        <a:rPr lang="ko-KR" altLang="en-US" sz="800" b="1" dirty="0">
                          <a:solidFill>
                            <a:schemeClr val="tx1"/>
                          </a:solidFill>
                          <a:latin typeface="+mn-ea"/>
                          <a:ea typeface="+mn-ea"/>
                        </a:rPr>
                        <a:t>화면</a:t>
                      </a:r>
                      <a:r>
                        <a:rPr lang="en-US" altLang="ko-KR" sz="800" b="1" dirty="0">
                          <a:solidFill>
                            <a:schemeClr val="tx1"/>
                          </a:solidFill>
                          <a:latin typeface="+mn-ea"/>
                          <a:ea typeface="+mn-ea"/>
                        </a:rPr>
                        <a:t>ID</a:t>
                      </a:r>
                      <a:endParaRPr lang="ko-KR" altLang="en-US" sz="800" b="1" dirty="0">
                        <a:solidFill>
                          <a:schemeClr val="tx1"/>
                        </a:solidFill>
                        <a:latin typeface="+mn-ea"/>
                        <a:ea typeface="+mn-ea"/>
                      </a:endParaRPr>
                    </a:p>
                  </a:txBody>
                  <a:tcPr marL="36000" marR="36000" marT="36000" marB="3600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endParaRPr lang="ko-KR" altLang="en-US" sz="800" b="0" dirty="0">
                        <a:solidFill>
                          <a:schemeClr val="tx1"/>
                        </a:solidFill>
                        <a:latin typeface="+mn-ea"/>
                        <a:ea typeface="+mn-ea"/>
                      </a:endParaRPr>
                    </a:p>
                  </a:txBody>
                  <a:tcPr marL="36000" marR="36000" marT="36000" marB="3600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268420">
                <a:tc gridSpan="2">
                  <a:txBody>
                    <a:bodyPr/>
                    <a:lstStyle/>
                    <a:p>
                      <a:pPr marL="0" marR="0" indent="0" algn="ctr" defTabSz="1280000" rtl="0" eaLnBrk="1" fontAlgn="auto" latinLnBrk="1" hangingPunct="1">
                        <a:lnSpc>
                          <a:spcPct val="100000"/>
                        </a:lnSpc>
                        <a:spcBef>
                          <a:spcPts val="0"/>
                        </a:spcBef>
                        <a:spcAft>
                          <a:spcPts val="0"/>
                        </a:spcAft>
                        <a:buClrTx/>
                        <a:buSzTx/>
                        <a:buFontTx/>
                        <a:buNone/>
                        <a:tabLst/>
                        <a:defRPr/>
                      </a:pPr>
                      <a:r>
                        <a:rPr lang="ko-KR" altLang="en-US" sz="800" b="1" dirty="0">
                          <a:solidFill>
                            <a:schemeClr val="tx1"/>
                          </a:solidFill>
                          <a:latin typeface="+mn-ea"/>
                          <a:ea typeface="+mn-ea"/>
                        </a:rPr>
                        <a:t>화면설명</a:t>
                      </a:r>
                    </a:p>
                  </a:txBody>
                  <a:tcPr marL="36000" marR="36000" marT="36000" marB="3600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ctr" latinLnBrk="1"/>
                      <a:endParaRPr lang="ko-KR" altLang="en-US" sz="800" b="0" dirty="0">
                        <a:solidFill>
                          <a:schemeClr val="tx1"/>
                        </a:solidFill>
                        <a:latin typeface="+mn-ea"/>
                        <a:ea typeface="+mn-ea"/>
                      </a:endParaRPr>
                    </a:p>
                  </a:txBody>
                  <a:tcPr marL="36000" marR="36000" marT="36000" marB="3600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4988400">
                <a:tc gridSpan="2">
                  <a:txBody>
                    <a:bodyPr/>
                    <a:lstStyle/>
                    <a:p>
                      <a:pPr algn="ctr" latinLnBrk="1"/>
                      <a:endParaRPr lang="ko-KR" altLang="en-US" sz="800" b="0" dirty="0">
                        <a:solidFill>
                          <a:schemeClr val="tx1"/>
                        </a:solidFill>
                        <a:latin typeface="+mn-ea"/>
                        <a:ea typeface="+mn-ea"/>
                      </a:endParaRPr>
                    </a:p>
                  </a:txBody>
                  <a:tcPr marL="36000" marR="36000" marT="36000" marB="3600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latinLnBrk="1"/>
                      <a:endParaRPr lang="ko-KR" altLang="en-US" sz="800" b="0" dirty="0">
                        <a:solidFill>
                          <a:schemeClr val="tx1"/>
                        </a:solidFill>
                        <a:latin typeface="+mn-ea"/>
                        <a:ea typeface="+mn-ea"/>
                      </a:endParaRPr>
                    </a:p>
                  </a:txBody>
                  <a:tcPr marL="36000" marR="36000" marT="36000" marB="3600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bl>
          </a:graphicData>
        </a:graphic>
      </p:graphicFrame>
      <p:pic>
        <p:nvPicPr>
          <p:cNvPr id="11" name="Picture 2" descr="C:\조성현\업무자료들\2015년\10. 농정원_해외정보\유앤피플_로고.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130886" y="6620977"/>
            <a:ext cx="646650" cy="19399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kcdf íêµ­ê³µìÂ·ëìì¸ë¬¸íì§í¥ì">
            <a:extLst>
              <a:ext uri="{FF2B5EF4-FFF2-40B4-BE49-F238E27FC236}">
                <a16:creationId xmlns:a16="http://schemas.microsoft.com/office/drawing/2014/main" xmlns="" id="{B91B9647-066C-4F30-96C7-3DE820BD823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83912" y="71507"/>
            <a:ext cx="2828925" cy="38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3599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슬라이드 번호 개체 틀 5"/>
          <p:cNvSpPr>
            <a:spLocks noGrp="1"/>
          </p:cNvSpPr>
          <p:nvPr>
            <p:ph type="sldNum" sz="quarter" idx="4"/>
          </p:nvPr>
        </p:nvSpPr>
        <p:spPr>
          <a:xfrm>
            <a:off x="3800872" y="6597352"/>
            <a:ext cx="2311400" cy="246080"/>
          </a:xfrm>
          <a:prstGeom prst="rect">
            <a:avLst/>
          </a:prstGeom>
        </p:spPr>
        <p:txBody>
          <a:bodyPr vert="horz" lIns="91440" tIns="45720" rIns="91440" bIns="45720" rtlCol="0" anchor="ctr"/>
          <a:lstStyle>
            <a:lvl1pPr algn="ctr">
              <a:defRPr sz="1000">
                <a:solidFill>
                  <a:schemeClr val="tx1"/>
                </a:solidFill>
              </a:defRPr>
            </a:lvl1pPr>
          </a:lstStyle>
          <a:p>
            <a:fld id="{0500D182-0E45-4451-AC01-D47C2071488A}" type="slidenum">
              <a:rPr lang="ko-KR" altLang="en-US" smtClean="0"/>
              <a:pPr/>
              <a:t>‹#›</a:t>
            </a:fld>
            <a:endParaRPr lang="ko-KR" altLang="en-US" dirty="0"/>
          </a:p>
        </p:txBody>
      </p:sp>
      <p:cxnSp>
        <p:nvCxnSpPr>
          <p:cNvPr id="4" name="직선 연결선 3"/>
          <p:cNvCxnSpPr/>
          <p:nvPr userDrawn="1"/>
        </p:nvCxnSpPr>
        <p:spPr>
          <a:xfrm>
            <a:off x="128464" y="6597352"/>
            <a:ext cx="96490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직선 연결선 4"/>
          <p:cNvCxnSpPr/>
          <p:nvPr userDrawn="1"/>
        </p:nvCxnSpPr>
        <p:spPr>
          <a:xfrm>
            <a:off x="167728" y="476672"/>
            <a:ext cx="96490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4547955" y="188640"/>
            <a:ext cx="5268845" cy="276999"/>
          </a:xfrm>
          <a:prstGeom prst="rect">
            <a:avLst/>
          </a:prstGeom>
          <a:noFill/>
        </p:spPr>
        <p:txBody>
          <a:bodyPr wrap="square" rtlCol="0">
            <a:spAutoFit/>
          </a:bodyPr>
          <a:lstStyle/>
          <a:p>
            <a:pPr algn="r"/>
            <a:r>
              <a:rPr lang="ko-KR" altLang="en-US" sz="1200" b="1" cap="all" dirty="0" err="1">
                <a:latin typeface="맑은 고딕" panose="020B0503020000020004" pitchFamily="50" charset="-127"/>
                <a:ea typeface="+mn-ea"/>
              </a:rPr>
              <a:t>한국공예디자인문화진흥원</a:t>
            </a:r>
            <a:r>
              <a:rPr lang="ko-KR" altLang="en-US" sz="1200" b="1" cap="all" dirty="0">
                <a:latin typeface="맑은 고딕" panose="020B0503020000020004" pitchFamily="50" charset="-127"/>
                <a:ea typeface="+mn-ea"/>
              </a:rPr>
              <a:t> 홈페이지 개편</a:t>
            </a:r>
          </a:p>
        </p:txBody>
      </p:sp>
      <p:pic>
        <p:nvPicPr>
          <p:cNvPr id="10" name="Picture 2" descr="C:\조성현\업무자료들\2015년\10. 농정원_해외정보\유앤피플_로고.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130886" y="6620977"/>
            <a:ext cx="646650" cy="19399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kcdf íêµ­ê³µìÂ·ëìì¸ë¬¸íì§í¥ì">
            <a:extLst>
              <a:ext uri="{FF2B5EF4-FFF2-40B4-BE49-F238E27FC236}">
                <a16:creationId xmlns:a16="http://schemas.microsoft.com/office/drawing/2014/main" xmlns="" id="{146F94E6-FD79-493B-B6C8-B5CB6007121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83912" y="71507"/>
            <a:ext cx="2828925" cy="38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0212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2_빈 화면">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00100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ko-KR" altLang="en-US"/>
          </a:p>
        </p:txBody>
      </p:sp>
      <p:sp>
        <p:nvSpPr>
          <p:cNvPr id="5" name="바닥글 개체 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00D182-0E45-4451-AC01-D47C2071488A}" type="slidenum">
              <a:rPr lang="ko-KR" altLang="en-US" smtClean="0"/>
              <a:t>‹#›</a:t>
            </a:fld>
            <a:endParaRPr lang="ko-KR" altLang="en-US" dirty="0"/>
          </a:p>
        </p:txBody>
      </p:sp>
    </p:spTree>
    <p:extLst>
      <p:ext uri="{BB962C8B-B14F-4D97-AF65-F5344CB8AC3E}">
        <p14:creationId xmlns:p14="http://schemas.microsoft.com/office/powerpoint/2010/main" val="3750274535"/>
      </p:ext>
    </p:extLst>
  </p:cSld>
  <p:clrMap bg1="lt1" tx1="dk1" bg2="lt2" tx2="dk2" accent1="accent1" accent2="accent2" accent3="accent3" accent4="accent4" accent5="accent5" accent6="accent6" hlink="hlink" folHlink="folHlink"/>
  <p:sldLayoutIdLst>
    <p:sldLayoutId id="2147483656" r:id="rId1"/>
    <p:sldLayoutId id="2147483655" r:id="rId2"/>
    <p:sldLayoutId id="2147483657" r:id="rId3"/>
  </p:sldLayoutIdLst>
  <p:hf hdr="0" ftr="0" dt="0"/>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311628" y="1628800"/>
            <a:ext cx="7374467" cy="57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96969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18224" tIns="59113" rIns="118224" bIns="59113">
            <a:spAutoFit/>
          </a:bodyPr>
          <a:lstStyle>
            <a:lvl1pPr defTabSz="1174750">
              <a:defRPr kumimoji="1">
                <a:solidFill>
                  <a:schemeClr val="tx1"/>
                </a:solidFill>
                <a:latin typeface="굴림" charset="-127"/>
                <a:ea typeface="굴림" charset="-127"/>
              </a:defRPr>
            </a:lvl1pPr>
            <a:lvl2pPr marL="587375" defTabSz="1174750">
              <a:defRPr kumimoji="1">
                <a:solidFill>
                  <a:schemeClr val="tx1"/>
                </a:solidFill>
                <a:latin typeface="굴림" charset="-127"/>
                <a:ea typeface="굴림" charset="-127"/>
              </a:defRPr>
            </a:lvl2pPr>
            <a:lvl3pPr marL="1174750" defTabSz="1174750">
              <a:defRPr kumimoji="1">
                <a:solidFill>
                  <a:schemeClr val="tx1"/>
                </a:solidFill>
                <a:latin typeface="굴림" charset="-127"/>
                <a:ea typeface="굴림" charset="-127"/>
              </a:defRPr>
            </a:lvl3pPr>
            <a:lvl4pPr marL="1760538" defTabSz="1174750">
              <a:defRPr kumimoji="1">
                <a:solidFill>
                  <a:schemeClr val="tx1"/>
                </a:solidFill>
                <a:latin typeface="굴림" charset="-127"/>
                <a:ea typeface="굴림" charset="-127"/>
              </a:defRPr>
            </a:lvl4pPr>
            <a:lvl5pPr marL="2347913" defTabSz="1174750">
              <a:defRPr kumimoji="1">
                <a:solidFill>
                  <a:schemeClr val="tx1"/>
                </a:solidFill>
                <a:latin typeface="굴림" charset="-127"/>
                <a:ea typeface="굴림" charset="-127"/>
              </a:defRPr>
            </a:lvl5pPr>
            <a:lvl6pPr marL="2805113" defTabSz="1174750" fontAlgn="base">
              <a:spcBef>
                <a:spcPct val="0"/>
              </a:spcBef>
              <a:spcAft>
                <a:spcPct val="0"/>
              </a:spcAft>
              <a:defRPr kumimoji="1">
                <a:solidFill>
                  <a:schemeClr val="tx1"/>
                </a:solidFill>
                <a:latin typeface="굴림" charset="-127"/>
                <a:ea typeface="굴림" charset="-127"/>
              </a:defRPr>
            </a:lvl6pPr>
            <a:lvl7pPr marL="3262313" defTabSz="1174750" fontAlgn="base">
              <a:spcBef>
                <a:spcPct val="0"/>
              </a:spcBef>
              <a:spcAft>
                <a:spcPct val="0"/>
              </a:spcAft>
              <a:defRPr kumimoji="1">
                <a:solidFill>
                  <a:schemeClr val="tx1"/>
                </a:solidFill>
                <a:latin typeface="굴림" charset="-127"/>
                <a:ea typeface="굴림" charset="-127"/>
              </a:defRPr>
            </a:lvl7pPr>
            <a:lvl8pPr marL="3719513" defTabSz="1174750" fontAlgn="base">
              <a:spcBef>
                <a:spcPct val="0"/>
              </a:spcBef>
              <a:spcAft>
                <a:spcPct val="0"/>
              </a:spcAft>
              <a:defRPr kumimoji="1">
                <a:solidFill>
                  <a:schemeClr val="tx1"/>
                </a:solidFill>
                <a:latin typeface="굴림" charset="-127"/>
                <a:ea typeface="굴림" charset="-127"/>
              </a:defRPr>
            </a:lvl8pPr>
            <a:lvl9pPr marL="4176713" defTabSz="1174750" fontAlgn="base">
              <a:spcBef>
                <a:spcPct val="0"/>
              </a:spcBef>
              <a:spcAft>
                <a:spcPct val="0"/>
              </a:spcAft>
              <a:defRPr kumimoji="1">
                <a:solidFill>
                  <a:schemeClr val="tx1"/>
                </a:solidFill>
                <a:latin typeface="굴림" charset="-127"/>
                <a:ea typeface="굴림" charset="-127"/>
              </a:defRPr>
            </a:lvl9pPr>
          </a:lstStyle>
          <a:p>
            <a:pPr algn="ctr" latinLnBrk="0">
              <a:lnSpc>
                <a:spcPct val="140000"/>
              </a:lnSpc>
            </a:pPr>
            <a:r>
              <a:rPr lang="ko-KR" altLang="en-US" sz="2400" b="1" dirty="0">
                <a:latin typeface="맑은 고딕" panose="020B0503020000020004" pitchFamily="50" charset="-127"/>
                <a:ea typeface="맑은 고딕" panose="020B0503020000020004" pitchFamily="50" charset="-127"/>
              </a:rPr>
              <a:t>화면설계서</a:t>
            </a:r>
          </a:p>
        </p:txBody>
      </p:sp>
      <p:sp>
        <p:nvSpPr>
          <p:cNvPr id="4" name="Rectangle 3"/>
          <p:cNvSpPr>
            <a:spLocks noChangeArrowheads="1"/>
          </p:cNvSpPr>
          <p:nvPr/>
        </p:nvSpPr>
        <p:spPr bwMode="auto">
          <a:xfrm>
            <a:off x="2521578" y="3320902"/>
            <a:ext cx="4504439" cy="369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defTabSz="762000">
              <a:defRPr kumimoji="1">
                <a:solidFill>
                  <a:schemeClr val="tx1"/>
                </a:solidFill>
                <a:latin typeface="굴림" charset="-127"/>
                <a:ea typeface="굴림" charset="-127"/>
              </a:defRPr>
            </a:lvl1pPr>
            <a:lvl2pPr marL="571500" defTabSz="762000">
              <a:defRPr kumimoji="1">
                <a:solidFill>
                  <a:schemeClr val="tx1"/>
                </a:solidFill>
                <a:latin typeface="굴림" charset="-127"/>
                <a:ea typeface="굴림" charset="-127"/>
              </a:defRPr>
            </a:lvl2pPr>
            <a:lvl3pPr marL="1143000" defTabSz="762000">
              <a:defRPr kumimoji="1">
                <a:solidFill>
                  <a:schemeClr val="tx1"/>
                </a:solidFill>
                <a:latin typeface="굴림" charset="-127"/>
                <a:ea typeface="굴림" charset="-127"/>
              </a:defRPr>
            </a:lvl3pPr>
            <a:lvl4pPr marL="1714500" defTabSz="762000">
              <a:defRPr kumimoji="1">
                <a:solidFill>
                  <a:schemeClr val="tx1"/>
                </a:solidFill>
                <a:latin typeface="굴림" charset="-127"/>
                <a:ea typeface="굴림" charset="-127"/>
              </a:defRPr>
            </a:lvl4pPr>
            <a:lvl5pPr marL="2286000" defTabSz="762000">
              <a:defRPr kumimoji="1">
                <a:solidFill>
                  <a:schemeClr val="tx1"/>
                </a:solidFill>
                <a:latin typeface="굴림" charset="-127"/>
                <a:ea typeface="굴림" charset="-127"/>
              </a:defRPr>
            </a:lvl5pPr>
            <a:lvl6pPr marL="2743200" defTabSz="762000" fontAlgn="base">
              <a:spcBef>
                <a:spcPct val="0"/>
              </a:spcBef>
              <a:spcAft>
                <a:spcPct val="0"/>
              </a:spcAft>
              <a:defRPr kumimoji="1">
                <a:solidFill>
                  <a:schemeClr val="tx1"/>
                </a:solidFill>
                <a:latin typeface="굴림" charset="-127"/>
                <a:ea typeface="굴림" charset="-127"/>
              </a:defRPr>
            </a:lvl6pPr>
            <a:lvl7pPr marL="3200400" defTabSz="762000" fontAlgn="base">
              <a:spcBef>
                <a:spcPct val="0"/>
              </a:spcBef>
              <a:spcAft>
                <a:spcPct val="0"/>
              </a:spcAft>
              <a:defRPr kumimoji="1">
                <a:solidFill>
                  <a:schemeClr val="tx1"/>
                </a:solidFill>
                <a:latin typeface="굴림" charset="-127"/>
                <a:ea typeface="굴림" charset="-127"/>
              </a:defRPr>
            </a:lvl7pPr>
            <a:lvl8pPr marL="3657600" defTabSz="762000" fontAlgn="base">
              <a:spcBef>
                <a:spcPct val="0"/>
              </a:spcBef>
              <a:spcAft>
                <a:spcPct val="0"/>
              </a:spcAft>
              <a:defRPr kumimoji="1">
                <a:solidFill>
                  <a:schemeClr val="tx1"/>
                </a:solidFill>
                <a:latin typeface="굴림" charset="-127"/>
                <a:ea typeface="굴림" charset="-127"/>
              </a:defRPr>
            </a:lvl8pPr>
            <a:lvl9pPr marL="4114800" defTabSz="762000" fontAlgn="base">
              <a:spcBef>
                <a:spcPct val="0"/>
              </a:spcBef>
              <a:spcAft>
                <a:spcPct val="0"/>
              </a:spcAft>
              <a:defRPr kumimoji="1">
                <a:solidFill>
                  <a:schemeClr val="tx1"/>
                </a:solidFill>
                <a:latin typeface="굴림" charset="-127"/>
                <a:ea typeface="굴림" charset="-127"/>
              </a:defRPr>
            </a:lvl9pPr>
          </a:lstStyle>
          <a:p>
            <a:pPr algn="ctr"/>
            <a:r>
              <a:rPr lang="ko-KR" altLang="en-US" b="1" cap="all" dirty="0" err="1">
                <a:latin typeface="맑은 고딕" panose="020B0503020000020004" pitchFamily="50" charset="-127"/>
                <a:ea typeface="맑은 고딕" panose="020B0503020000020004" pitchFamily="50" charset="-127"/>
              </a:rPr>
              <a:t>한국공예디자인문화진흥원</a:t>
            </a:r>
            <a:r>
              <a:rPr lang="ko-KR" altLang="en-US" b="1" cap="all" dirty="0">
                <a:latin typeface="맑은 고딕" panose="020B0503020000020004" pitchFamily="50" charset="-127"/>
                <a:ea typeface="맑은 고딕" panose="020B0503020000020004" pitchFamily="50" charset="-127"/>
              </a:rPr>
              <a:t> 홈페이지 개편</a:t>
            </a:r>
          </a:p>
        </p:txBody>
      </p:sp>
      <p:sp>
        <p:nvSpPr>
          <p:cNvPr id="6" name="Rectangle 12"/>
          <p:cNvSpPr>
            <a:spLocks noChangeArrowheads="1"/>
          </p:cNvSpPr>
          <p:nvPr/>
        </p:nvSpPr>
        <p:spPr bwMode="auto">
          <a:xfrm>
            <a:off x="1784647" y="1412776"/>
            <a:ext cx="6480721" cy="1650353"/>
          </a:xfrm>
          <a:prstGeom prst="rect">
            <a:avLst/>
          </a:prstGeom>
          <a:noFill/>
          <a:ln w="12700">
            <a:solidFill>
              <a:srgbClr val="96969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nchor="ctr"/>
          <a:lstStyle/>
          <a:p>
            <a:endParaRPr lang="ko-KR" altLang="en-US">
              <a:latin typeface="맑은 고딕" panose="020B0503020000020004" pitchFamily="50" charset="-127"/>
              <a:ea typeface="맑은 고딕" panose="020B0503020000020004" pitchFamily="50" charset="-127"/>
            </a:endParaRPr>
          </a:p>
        </p:txBody>
      </p:sp>
      <p:graphicFrame>
        <p:nvGraphicFramePr>
          <p:cNvPr id="7" name="Group 55"/>
          <p:cNvGraphicFramePr>
            <a:graphicFrameLocks noGrp="1"/>
          </p:cNvGraphicFramePr>
          <p:nvPr>
            <p:extLst>
              <p:ext uri="{D42A27DB-BD31-4B8C-83A1-F6EECF244321}">
                <p14:modId xmlns:p14="http://schemas.microsoft.com/office/powerpoint/2010/main" val="2462656115"/>
              </p:ext>
            </p:extLst>
          </p:nvPr>
        </p:nvGraphicFramePr>
        <p:xfrm>
          <a:off x="3733851" y="4193460"/>
          <a:ext cx="2623305" cy="675700"/>
        </p:xfrm>
        <a:graphic>
          <a:graphicData uri="http://schemas.openxmlformats.org/drawingml/2006/table">
            <a:tbl>
              <a:tblPr/>
              <a:tblGrid>
                <a:gridCol w="834569">
                  <a:extLst>
                    <a:ext uri="{9D8B030D-6E8A-4147-A177-3AD203B41FA5}">
                      <a16:colId xmlns:a16="http://schemas.microsoft.com/office/drawing/2014/main" xmlns="" val="20000"/>
                    </a:ext>
                  </a:extLst>
                </a:gridCol>
                <a:gridCol w="1788736">
                  <a:extLst>
                    <a:ext uri="{9D8B030D-6E8A-4147-A177-3AD203B41FA5}">
                      <a16:colId xmlns:a16="http://schemas.microsoft.com/office/drawing/2014/main" xmlns="" val="20001"/>
                    </a:ext>
                  </a:extLst>
                </a:gridCol>
              </a:tblGrid>
              <a:tr h="337850">
                <a:tc>
                  <a:txBody>
                    <a:bodyPr/>
                    <a:lstStyle>
                      <a:lvl1pPr>
                        <a:spcBef>
                          <a:spcPct val="20000"/>
                        </a:spcBef>
                        <a:defRPr kumimoji="1" sz="2800">
                          <a:solidFill>
                            <a:schemeClr val="tx1"/>
                          </a:solidFill>
                          <a:latin typeface="굴림" charset="-127"/>
                          <a:ea typeface="굴림" charset="-127"/>
                        </a:defRPr>
                      </a:lvl1pPr>
                      <a:lvl2pPr>
                        <a:spcBef>
                          <a:spcPct val="20000"/>
                        </a:spcBef>
                        <a:defRPr kumimoji="1" sz="2400">
                          <a:solidFill>
                            <a:schemeClr val="tx1"/>
                          </a:solidFill>
                          <a:latin typeface="굴림" charset="-127"/>
                          <a:ea typeface="굴림" charset="-127"/>
                        </a:defRPr>
                      </a:lvl2pPr>
                      <a:lvl3pPr>
                        <a:spcBef>
                          <a:spcPct val="20000"/>
                        </a:spcBef>
                        <a:defRPr kumimoji="1" sz="2000">
                          <a:solidFill>
                            <a:schemeClr val="tx1"/>
                          </a:solidFill>
                          <a:latin typeface="굴림" charset="-127"/>
                          <a:ea typeface="굴림" charset="-127"/>
                        </a:defRPr>
                      </a:lvl3pPr>
                      <a:lvl4pPr>
                        <a:spcBef>
                          <a:spcPct val="20000"/>
                        </a:spcBef>
                        <a:defRPr kumimoji="1">
                          <a:solidFill>
                            <a:schemeClr val="tx1"/>
                          </a:solidFill>
                          <a:latin typeface="굴림" charset="-127"/>
                          <a:ea typeface="굴림" charset="-127"/>
                        </a:defRPr>
                      </a:lvl4pPr>
                      <a:lvl5pPr>
                        <a:spcBef>
                          <a:spcPct val="20000"/>
                        </a:spcBef>
                        <a:defRPr kumimoji="1">
                          <a:solidFill>
                            <a:schemeClr val="tx1"/>
                          </a:solidFill>
                          <a:latin typeface="굴림" charset="-127"/>
                          <a:ea typeface="굴림" charset="-127"/>
                        </a:defRPr>
                      </a:lvl5pPr>
                      <a:lvl6pPr fontAlgn="base">
                        <a:spcBef>
                          <a:spcPct val="20000"/>
                        </a:spcBef>
                        <a:spcAft>
                          <a:spcPct val="0"/>
                        </a:spcAft>
                        <a:defRPr kumimoji="1">
                          <a:solidFill>
                            <a:schemeClr val="tx1"/>
                          </a:solidFill>
                          <a:latin typeface="굴림" charset="-127"/>
                          <a:ea typeface="굴림" charset="-127"/>
                        </a:defRPr>
                      </a:lvl6pPr>
                      <a:lvl7pPr fontAlgn="base">
                        <a:spcBef>
                          <a:spcPct val="20000"/>
                        </a:spcBef>
                        <a:spcAft>
                          <a:spcPct val="0"/>
                        </a:spcAft>
                        <a:defRPr kumimoji="1">
                          <a:solidFill>
                            <a:schemeClr val="tx1"/>
                          </a:solidFill>
                          <a:latin typeface="굴림" charset="-127"/>
                          <a:ea typeface="굴림" charset="-127"/>
                        </a:defRPr>
                      </a:lvl7pPr>
                      <a:lvl8pPr fontAlgn="base">
                        <a:spcBef>
                          <a:spcPct val="20000"/>
                        </a:spcBef>
                        <a:spcAft>
                          <a:spcPct val="0"/>
                        </a:spcAft>
                        <a:defRPr kumimoji="1">
                          <a:solidFill>
                            <a:schemeClr val="tx1"/>
                          </a:solidFill>
                          <a:latin typeface="굴림" charset="-127"/>
                          <a:ea typeface="굴림" charset="-127"/>
                        </a:defRPr>
                      </a:lvl8pPr>
                      <a:lvl9pPr fontAlgn="base">
                        <a:spcBef>
                          <a:spcPct val="20000"/>
                        </a:spcBef>
                        <a:spcAft>
                          <a:spcPct val="0"/>
                        </a:spcAft>
                        <a:defRPr kumimoji="1">
                          <a:solidFill>
                            <a:schemeClr val="tx1"/>
                          </a:solidFill>
                          <a:latin typeface="굴림" charset="-127"/>
                          <a:ea typeface="굴림" charset="-127"/>
                        </a:defRPr>
                      </a:lvl9p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ko-KR" altLang="en-US" sz="1200" b="1" i="0" u="none" strike="noStrike" cap="none" normalizeH="0" baseline="0" dirty="0">
                          <a:ln>
                            <a:noFill/>
                          </a:ln>
                          <a:solidFill>
                            <a:schemeClr val="tx1"/>
                          </a:solidFill>
                          <a:effectLst/>
                          <a:latin typeface="맑은 고딕" panose="020B0503020000020004" pitchFamily="50" charset="-127"/>
                          <a:ea typeface="맑은 고딕" panose="020B0503020000020004" pitchFamily="50" charset="-127"/>
                        </a:rPr>
                        <a:t>단계</a:t>
                      </a:r>
                    </a:p>
                  </a:txBody>
                  <a:tcPr marL="132080" marR="132080" marT="31652" marB="3165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굴림" charset="-127"/>
                          <a:ea typeface="굴림" charset="-127"/>
                        </a:defRPr>
                      </a:lvl1pPr>
                      <a:lvl2pPr>
                        <a:spcBef>
                          <a:spcPct val="20000"/>
                        </a:spcBef>
                        <a:defRPr kumimoji="1" sz="2400">
                          <a:solidFill>
                            <a:schemeClr val="tx1"/>
                          </a:solidFill>
                          <a:latin typeface="굴림" charset="-127"/>
                          <a:ea typeface="굴림" charset="-127"/>
                        </a:defRPr>
                      </a:lvl2pPr>
                      <a:lvl3pPr>
                        <a:spcBef>
                          <a:spcPct val="20000"/>
                        </a:spcBef>
                        <a:defRPr kumimoji="1" sz="2000">
                          <a:solidFill>
                            <a:schemeClr val="tx1"/>
                          </a:solidFill>
                          <a:latin typeface="굴림" charset="-127"/>
                          <a:ea typeface="굴림" charset="-127"/>
                        </a:defRPr>
                      </a:lvl3pPr>
                      <a:lvl4pPr>
                        <a:spcBef>
                          <a:spcPct val="20000"/>
                        </a:spcBef>
                        <a:defRPr kumimoji="1">
                          <a:solidFill>
                            <a:schemeClr val="tx1"/>
                          </a:solidFill>
                          <a:latin typeface="굴림" charset="-127"/>
                          <a:ea typeface="굴림" charset="-127"/>
                        </a:defRPr>
                      </a:lvl4pPr>
                      <a:lvl5pPr>
                        <a:spcBef>
                          <a:spcPct val="20000"/>
                        </a:spcBef>
                        <a:defRPr kumimoji="1">
                          <a:solidFill>
                            <a:schemeClr val="tx1"/>
                          </a:solidFill>
                          <a:latin typeface="굴림" charset="-127"/>
                          <a:ea typeface="굴림" charset="-127"/>
                        </a:defRPr>
                      </a:lvl5pPr>
                      <a:lvl6pPr fontAlgn="base">
                        <a:spcBef>
                          <a:spcPct val="20000"/>
                        </a:spcBef>
                        <a:spcAft>
                          <a:spcPct val="0"/>
                        </a:spcAft>
                        <a:defRPr kumimoji="1">
                          <a:solidFill>
                            <a:schemeClr val="tx1"/>
                          </a:solidFill>
                          <a:latin typeface="굴림" charset="-127"/>
                          <a:ea typeface="굴림" charset="-127"/>
                        </a:defRPr>
                      </a:lvl6pPr>
                      <a:lvl7pPr fontAlgn="base">
                        <a:spcBef>
                          <a:spcPct val="20000"/>
                        </a:spcBef>
                        <a:spcAft>
                          <a:spcPct val="0"/>
                        </a:spcAft>
                        <a:defRPr kumimoji="1">
                          <a:solidFill>
                            <a:schemeClr val="tx1"/>
                          </a:solidFill>
                          <a:latin typeface="굴림" charset="-127"/>
                          <a:ea typeface="굴림" charset="-127"/>
                        </a:defRPr>
                      </a:lvl7pPr>
                      <a:lvl8pPr fontAlgn="base">
                        <a:spcBef>
                          <a:spcPct val="20000"/>
                        </a:spcBef>
                        <a:spcAft>
                          <a:spcPct val="0"/>
                        </a:spcAft>
                        <a:defRPr kumimoji="1">
                          <a:solidFill>
                            <a:schemeClr val="tx1"/>
                          </a:solidFill>
                          <a:latin typeface="굴림" charset="-127"/>
                          <a:ea typeface="굴림" charset="-127"/>
                        </a:defRPr>
                      </a:lvl8pPr>
                      <a:lvl9pPr fontAlgn="base">
                        <a:spcBef>
                          <a:spcPct val="20000"/>
                        </a:spcBef>
                        <a:spcAft>
                          <a:spcPct val="0"/>
                        </a:spcAft>
                        <a:defRPr kumimoji="1">
                          <a:solidFill>
                            <a:schemeClr val="tx1"/>
                          </a:solidFill>
                          <a:latin typeface="굴림" charset="-127"/>
                          <a:ea typeface="굴림" charset="-127"/>
                        </a:defRPr>
                      </a:lvl9p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ko-KR" altLang="en-US" sz="1200" b="1" i="0" u="none" strike="noStrike" cap="none" normalizeH="0" baseline="0" dirty="0">
                          <a:ln>
                            <a:noFill/>
                          </a:ln>
                          <a:solidFill>
                            <a:schemeClr val="tx1"/>
                          </a:solidFill>
                          <a:effectLst/>
                          <a:latin typeface="맑은 고딕" panose="020B0503020000020004" pitchFamily="50" charset="-127"/>
                          <a:ea typeface="맑은 고딕" panose="020B0503020000020004" pitchFamily="50" charset="-127"/>
                        </a:rPr>
                        <a:t>설계</a:t>
                      </a:r>
                    </a:p>
                  </a:txBody>
                  <a:tcPr marL="132080" marR="132080" marT="31652" marB="3165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337850">
                <a:tc>
                  <a:txBody>
                    <a:bodyPr/>
                    <a:lstStyle>
                      <a:lvl1pPr>
                        <a:spcBef>
                          <a:spcPct val="20000"/>
                        </a:spcBef>
                        <a:defRPr kumimoji="1" sz="2800">
                          <a:solidFill>
                            <a:schemeClr val="tx1"/>
                          </a:solidFill>
                          <a:latin typeface="굴림" charset="-127"/>
                          <a:ea typeface="굴림" charset="-127"/>
                        </a:defRPr>
                      </a:lvl1pPr>
                      <a:lvl2pPr>
                        <a:spcBef>
                          <a:spcPct val="20000"/>
                        </a:spcBef>
                        <a:defRPr kumimoji="1" sz="2400">
                          <a:solidFill>
                            <a:schemeClr val="tx1"/>
                          </a:solidFill>
                          <a:latin typeface="굴림" charset="-127"/>
                          <a:ea typeface="굴림" charset="-127"/>
                        </a:defRPr>
                      </a:lvl2pPr>
                      <a:lvl3pPr>
                        <a:spcBef>
                          <a:spcPct val="20000"/>
                        </a:spcBef>
                        <a:defRPr kumimoji="1" sz="2000">
                          <a:solidFill>
                            <a:schemeClr val="tx1"/>
                          </a:solidFill>
                          <a:latin typeface="굴림" charset="-127"/>
                          <a:ea typeface="굴림" charset="-127"/>
                        </a:defRPr>
                      </a:lvl3pPr>
                      <a:lvl4pPr>
                        <a:spcBef>
                          <a:spcPct val="20000"/>
                        </a:spcBef>
                        <a:defRPr kumimoji="1">
                          <a:solidFill>
                            <a:schemeClr val="tx1"/>
                          </a:solidFill>
                          <a:latin typeface="굴림" charset="-127"/>
                          <a:ea typeface="굴림" charset="-127"/>
                        </a:defRPr>
                      </a:lvl4pPr>
                      <a:lvl5pPr>
                        <a:spcBef>
                          <a:spcPct val="20000"/>
                        </a:spcBef>
                        <a:defRPr kumimoji="1">
                          <a:solidFill>
                            <a:schemeClr val="tx1"/>
                          </a:solidFill>
                          <a:latin typeface="굴림" charset="-127"/>
                          <a:ea typeface="굴림" charset="-127"/>
                        </a:defRPr>
                      </a:lvl5pPr>
                      <a:lvl6pPr fontAlgn="base">
                        <a:spcBef>
                          <a:spcPct val="20000"/>
                        </a:spcBef>
                        <a:spcAft>
                          <a:spcPct val="0"/>
                        </a:spcAft>
                        <a:defRPr kumimoji="1">
                          <a:solidFill>
                            <a:schemeClr val="tx1"/>
                          </a:solidFill>
                          <a:latin typeface="굴림" charset="-127"/>
                          <a:ea typeface="굴림" charset="-127"/>
                        </a:defRPr>
                      </a:lvl6pPr>
                      <a:lvl7pPr fontAlgn="base">
                        <a:spcBef>
                          <a:spcPct val="20000"/>
                        </a:spcBef>
                        <a:spcAft>
                          <a:spcPct val="0"/>
                        </a:spcAft>
                        <a:defRPr kumimoji="1">
                          <a:solidFill>
                            <a:schemeClr val="tx1"/>
                          </a:solidFill>
                          <a:latin typeface="굴림" charset="-127"/>
                          <a:ea typeface="굴림" charset="-127"/>
                        </a:defRPr>
                      </a:lvl7pPr>
                      <a:lvl8pPr fontAlgn="base">
                        <a:spcBef>
                          <a:spcPct val="20000"/>
                        </a:spcBef>
                        <a:spcAft>
                          <a:spcPct val="0"/>
                        </a:spcAft>
                        <a:defRPr kumimoji="1">
                          <a:solidFill>
                            <a:schemeClr val="tx1"/>
                          </a:solidFill>
                          <a:latin typeface="굴림" charset="-127"/>
                          <a:ea typeface="굴림" charset="-127"/>
                        </a:defRPr>
                      </a:lvl8pPr>
                      <a:lvl9pPr fontAlgn="base">
                        <a:spcBef>
                          <a:spcPct val="20000"/>
                        </a:spcBef>
                        <a:spcAft>
                          <a:spcPct val="0"/>
                        </a:spcAft>
                        <a:defRPr kumimoji="1">
                          <a:solidFill>
                            <a:schemeClr val="tx1"/>
                          </a:solidFill>
                          <a:latin typeface="굴림" charset="-127"/>
                          <a:ea typeface="굴림" charset="-127"/>
                        </a:defRPr>
                      </a:lvl9p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ko-KR" altLang="en-US" sz="1200" b="1" i="0" u="none" strike="noStrike" cap="none" normalizeH="0" baseline="0" dirty="0">
                          <a:ln>
                            <a:noFill/>
                          </a:ln>
                          <a:solidFill>
                            <a:schemeClr val="tx1"/>
                          </a:solidFill>
                          <a:effectLst/>
                          <a:latin typeface="맑은 고딕" panose="020B0503020000020004" pitchFamily="50" charset="-127"/>
                          <a:ea typeface="맑은 고딕" panose="020B0503020000020004" pitchFamily="50" charset="-127"/>
                        </a:rPr>
                        <a:t>구분</a:t>
                      </a:r>
                    </a:p>
                  </a:txBody>
                  <a:tcPr marL="132080" marR="132080" marT="31652" marB="3165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굴림" charset="-127"/>
                          <a:ea typeface="굴림" charset="-127"/>
                        </a:defRPr>
                      </a:lvl1pPr>
                      <a:lvl2pPr>
                        <a:spcBef>
                          <a:spcPct val="20000"/>
                        </a:spcBef>
                        <a:defRPr kumimoji="1" sz="2400">
                          <a:solidFill>
                            <a:schemeClr val="tx1"/>
                          </a:solidFill>
                          <a:latin typeface="굴림" charset="-127"/>
                          <a:ea typeface="굴림" charset="-127"/>
                        </a:defRPr>
                      </a:lvl2pPr>
                      <a:lvl3pPr>
                        <a:spcBef>
                          <a:spcPct val="20000"/>
                        </a:spcBef>
                        <a:defRPr kumimoji="1" sz="2000">
                          <a:solidFill>
                            <a:schemeClr val="tx1"/>
                          </a:solidFill>
                          <a:latin typeface="굴림" charset="-127"/>
                          <a:ea typeface="굴림" charset="-127"/>
                        </a:defRPr>
                      </a:lvl3pPr>
                      <a:lvl4pPr>
                        <a:spcBef>
                          <a:spcPct val="20000"/>
                        </a:spcBef>
                        <a:defRPr kumimoji="1">
                          <a:solidFill>
                            <a:schemeClr val="tx1"/>
                          </a:solidFill>
                          <a:latin typeface="굴림" charset="-127"/>
                          <a:ea typeface="굴림" charset="-127"/>
                        </a:defRPr>
                      </a:lvl4pPr>
                      <a:lvl5pPr>
                        <a:spcBef>
                          <a:spcPct val="20000"/>
                        </a:spcBef>
                        <a:defRPr kumimoji="1">
                          <a:solidFill>
                            <a:schemeClr val="tx1"/>
                          </a:solidFill>
                          <a:latin typeface="굴림" charset="-127"/>
                          <a:ea typeface="굴림" charset="-127"/>
                        </a:defRPr>
                      </a:lvl5pPr>
                      <a:lvl6pPr fontAlgn="base">
                        <a:spcBef>
                          <a:spcPct val="20000"/>
                        </a:spcBef>
                        <a:spcAft>
                          <a:spcPct val="0"/>
                        </a:spcAft>
                        <a:defRPr kumimoji="1">
                          <a:solidFill>
                            <a:schemeClr val="tx1"/>
                          </a:solidFill>
                          <a:latin typeface="굴림" charset="-127"/>
                          <a:ea typeface="굴림" charset="-127"/>
                        </a:defRPr>
                      </a:lvl6pPr>
                      <a:lvl7pPr fontAlgn="base">
                        <a:spcBef>
                          <a:spcPct val="20000"/>
                        </a:spcBef>
                        <a:spcAft>
                          <a:spcPct val="0"/>
                        </a:spcAft>
                        <a:defRPr kumimoji="1">
                          <a:solidFill>
                            <a:schemeClr val="tx1"/>
                          </a:solidFill>
                          <a:latin typeface="굴림" charset="-127"/>
                          <a:ea typeface="굴림" charset="-127"/>
                        </a:defRPr>
                      </a:lvl7pPr>
                      <a:lvl8pPr fontAlgn="base">
                        <a:spcBef>
                          <a:spcPct val="20000"/>
                        </a:spcBef>
                        <a:spcAft>
                          <a:spcPct val="0"/>
                        </a:spcAft>
                        <a:defRPr kumimoji="1">
                          <a:solidFill>
                            <a:schemeClr val="tx1"/>
                          </a:solidFill>
                          <a:latin typeface="굴림" charset="-127"/>
                          <a:ea typeface="굴림" charset="-127"/>
                        </a:defRPr>
                      </a:lvl8pPr>
                      <a:lvl9pPr fontAlgn="base">
                        <a:spcBef>
                          <a:spcPct val="20000"/>
                        </a:spcBef>
                        <a:spcAft>
                          <a:spcPct val="0"/>
                        </a:spcAft>
                        <a:defRPr kumimoji="1">
                          <a:solidFill>
                            <a:schemeClr val="tx1"/>
                          </a:solidFill>
                          <a:latin typeface="굴림" charset="-127"/>
                          <a:ea typeface="굴림" charset="-127"/>
                        </a:defRPr>
                      </a:lvl9p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ko-KR" altLang="en-US" sz="1200" b="1" i="0" u="none" strike="noStrike" cap="none" normalizeH="0" baseline="0" dirty="0">
                          <a:ln>
                            <a:noFill/>
                          </a:ln>
                          <a:solidFill>
                            <a:schemeClr val="tx1"/>
                          </a:solidFill>
                          <a:effectLst/>
                          <a:latin typeface="맑은 고딕" panose="020B0503020000020004" pitchFamily="50" charset="-127"/>
                          <a:ea typeface="맑은 고딕" panose="020B0503020000020004" pitchFamily="50" charset="-127"/>
                        </a:rPr>
                        <a:t>구축 단계별 산출물</a:t>
                      </a:r>
                    </a:p>
                  </a:txBody>
                  <a:tcPr marL="132080" marR="132080" marT="31652" marB="3165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bl>
          </a:graphicData>
        </a:graphic>
      </p:graphicFrame>
      <p:sp>
        <p:nvSpPr>
          <p:cNvPr id="8" name="Rectangle 27"/>
          <p:cNvSpPr>
            <a:spLocks noChangeArrowheads="1"/>
          </p:cNvSpPr>
          <p:nvPr/>
        </p:nvSpPr>
        <p:spPr bwMode="auto">
          <a:xfrm>
            <a:off x="4390423" y="5007345"/>
            <a:ext cx="1426673" cy="400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defTabSz="762000">
              <a:defRPr kumimoji="1">
                <a:solidFill>
                  <a:schemeClr val="tx1"/>
                </a:solidFill>
                <a:latin typeface="굴림" charset="-127"/>
                <a:ea typeface="굴림" charset="-127"/>
              </a:defRPr>
            </a:lvl1pPr>
            <a:lvl2pPr marL="571500" defTabSz="762000">
              <a:defRPr kumimoji="1">
                <a:solidFill>
                  <a:schemeClr val="tx1"/>
                </a:solidFill>
                <a:latin typeface="굴림" charset="-127"/>
                <a:ea typeface="굴림" charset="-127"/>
              </a:defRPr>
            </a:lvl2pPr>
            <a:lvl3pPr marL="1143000" defTabSz="762000">
              <a:defRPr kumimoji="1">
                <a:solidFill>
                  <a:schemeClr val="tx1"/>
                </a:solidFill>
                <a:latin typeface="굴림" charset="-127"/>
                <a:ea typeface="굴림" charset="-127"/>
              </a:defRPr>
            </a:lvl3pPr>
            <a:lvl4pPr marL="1714500" defTabSz="762000">
              <a:defRPr kumimoji="1">
                <a:solidFill>
                  <a:schemeClr val="tx1"/>
                </a:solidFill>
                <a:latin typeface="굴림" charset="-127"/>
                <a:ea typeface="굴림" charset="-127"/>
              </a:defRPr>
            </a:lvl4pPr>
            <a:lvl5pPr marL="2286000" defTabSz="762000">
              <a:defRPr kumimoji="1">
                <a:solidFill>
                  <a:schemeClr val="tx1"/>
                </a:solidFill>
                <a:latin typeface="굴림" charset="-127"/>
                <a:ea typeface="굴림" charset="-127"/>
              </a:defRPr>
            </a:lvl5pPr>
            <a:lvl6pPr marL="2743200" defTabSz="762000" fontAlgn="base">
              <a:spcBef>
                <a:spcPct val="0"/>
              </a:spcBef>
              <a:spcAft>
                <a:spcPct val="0"/>
              </a:spcAft>
              <a:defRPr kumimoji="1">
                <a:solidFill>
                  <a:schemeClr val="tx1"/>
                </a:solidFill>
                <a:latin typeface="굴림" charset="-127"/>
                <a:ea typeface="굴림" charset="-127"/>
              </a:defRPr>
            </a:lvl6pPr>
            <a:lvl7pPr marL="3200400" defTabSz="762000" fontAlgn="base">
              <a:spcBef>
                <a:spcPct val="0"/>
              </a:spcBef>
              <a:spcAft>
                <a:spcPct val="0"/>
              </a:spcAft>
              <a:defRPr kumimoji="1">
                <a:solidFill>
                  <a:schemeClr val="tx1"/>
                </a:solidFill>
                <a:latin typeface="굴림" charset="-127"/>
                <a:ea typeface="굴림" charset="-127"/>
              </a:defRPr>
            </a:lvl7pPr>
            <a:lvl8pPr marL="3657600" defTabSz="762000" fontAlgn="base">
              <a:spcBef>
                <a:spcPct val="0"/>
              </a:spcBef>
              <a:spcAft>
                <a:spcPct val="0"/>
              </a:spcAft>
              <a:defRPr kumimoji="1">
                <a:solidFill>
                  <a:schemeClr val="tx1"/>
                </a:solidFill>
                <a:latin typeface="굴림" charset="-127"/>
                <a:ea typeface="굴림" charset="-127"/>
              </a:defRPr>
            </a:lvl8pPr>
            <a:lvl9pPr marL="4114800" defTabSz="762000" fontAlgn="base">
              <a:spcBef>
                <a:spcPct val="0"/>
              </a:spcBef>
              <a:spcAft>
                <a:spcPct val="0"/>
              </a:spcAft>
              <a:defRPr kumimoji="1">
                <a:solidFill>
                  <a:schemeClr val="tx1"/>
                </a:solidFill>
                <a:latin typeface="굴림" charset="-127"/>
                <a:ea typeface="굴림" charset="-127"/>
              </a:defRPr>
            </a:lvl9pPr>
          </a:lstStyle>
          <a:p>
            <a:pPr latinLnBrk="0"/>
            <a:r>
              <a:rPr lang="en-US" altLang="ko-KR" sz="2000" dirty="0">
                <a:latin typeface="맑은 고딕" panose="020B0503020000020004" pitchFamily="50" charset="-127"/>
                <a:ea typeface="맑은 고딕" panose="020B0503020000020004" pitchFamily="50" charset="-127"/>
              </a:rPr>
              <a:t>2019.11.09</a:t>
            </a:r>
          </a:p>
        </p:txBody>
      </p:sp>
      <p:graphicFrame>
        <p:nvGraphicFramePr>
          <p:cNvPr id="10" name="Group 31"/>
          <p:cNvGraphicFramePr>
            <a:graphicFrameLocks noGrp="1"/>
          </p:cNvGraphicFramePr>
          <p:nvPr>
            <p:extLst>
              <p:ext uri="{D42A27DB-BD31-4B8C-83A1-F6EECF244321}">
                <p14:modId xmlns:p14="http://schemas.microsoft.com/office/powerpoint/2010/main" val="2245373082"/>
              </p:ext>
            </p:extLst>
          </p:nvPr>
        </p:nvGraphicFramePr>
        <p:xfrm>
          <a:off x="7093796" y="160403"/>
          <a:ext cx="2628292" cy="604302"/>
        </p:xfrm>
        <a:graphic>
          <a:graphicData uri="http://schemas.openxmlformats.org/drawingml/2006/table">
            <a:tbl>
              <a:tblPr/>
              <a:tblGrid>
                <a:gridCol w="912579">
                  <a:extLst>
                    <a:ext uri="{9D8B030D-6E8A-4147-A177-3AD203B41FA5}">
                      <a16:colId xmlns:a16="http://schemas.microsoft.com/office/drawing/2014/main" xmlns="" val="20000"/>
                    </a:ext>
                  </a:extLst>
                </a:gridCol>
                <a:gridCol w="1715713">
                  <a:extLst>
                    <a:ext uri="{9D8B030D-6E8A-4147-A177-3AD203B41FA5}">
                      <a16:colId xmlns:a16="http://schemas.microsoft.com/office/drawing/2014/main" xmlns="" val="20001"/>
                    </a:ext>
                  </a:extLst>
                </a:gridCol>
              </a:tblGrid>
              <a:tr h="302852">
                <a:tc>
                  <a:txBody>
                    <a:bodyPr/>
                    <a:lstStyle>
                      <a:lvl1pPr defTabSz="1230313">
                        <a:spcBef>
                          <a:spcPct val="20000"/>
                        </a:spcBef>
                        <a:defRPr kumimoji="1" sz="2800">
                          <a:solidFill>
                            <a:schemeClr val="tx1"/>
                          </a:solidFill>
                          <a:latin typeface="굴림" charset="-127"/>
                          <a:ea typeface="굴림" charset="-127"/>
                        </a:defRPr>
                      </a:lvl1pPr>
                      <a:lvl2pPr marL="614363" defTabSz="1230313">
                        <a:spcBef>
                          <a:spcPct val="20000"/>
                        </a:spcBef>
                        <a:defRPr kumimoji="1" sz="2400">
                          <a:solidFill>
                            <a:schemeClr val="tx1"/>
                          </a:solidFill>
                          <a:latin typeface="굴림" charset="-127"/>
                          <a:ea typeface="굴림" charset="-127"/>
                        </a:defRPr>
                      </a:lvl2pPr>
                      <a:lvl3pPr marL="1230313" defTabSz="1230313">
                        <a:spcBef>
                          <a:spcPct val="20000"/>
                        </a:spcBef>
                        <a:defRPr kumimoji="1" sz="2000">
                          <a:solidFill>
                            <a:schemeClr val="tx1"/>
                          </a:solidFill>
                          <a:latin typeface="굴림" charset="-127"/>
                          <a:ea typeface="굴림" charset="-127"/>
                        </a:defRPr>
                      </a:lvl3pPr>
                      <a:lvl4pPr marL="1844675" defTabSz="1230313">
                        <a:spcBef>
                          <a:spcPct val="20000"/>
                        </a:spcBef>
                        <a:defRPr kumimoji="1">
                          <a:solidFill>
                            <a:schemeClr val="tx1"/>
                          </a:solidFill>
                          <a:latin typeface="굴림" charset="-127"/>
                          <a:ea typeface="굴림" charset="-127"/>
                        </a:defRPr>
                      </a:lvl4pPr>
                      <a:lvl5pPr marL="2460625" defTabSz="1230313">
                        <a:spcBef>
                          <a:spcPct val="20000"/>
                        </a:spcBef>
                        <a:defRPr kumimoji="1">
                          <a:solidFill>
                            <a:schemeClr val="tx1"/>
                          </a:solidFill>
                          <a:latin typeface="굴림" charset="-127"/>
                          <a:ea typeface="굴림" charset="-127"/>
                        </a:defRPr>
                      </a:lvl5pPr>
                      <a:lvl6pPr marL="2917825" defTabSz="1230313" fontAlgn="base">
                        <a:spcBef>
                          <a:spcPct val="20000"/>
                        </a:spcBef>
                        <a:spcAft>
                          <a:spcPct val="0"/>
                        </a:spcAft>
                        <a:defRPr kumimoji="1">
                          <a:solidFill>
                            <a:schemeClr val="tx1"/>
                          </a:solidFill>
                          <a:latin typeface="굴림" charset="-127"/>
                          <a:ea typeface="굴림" charset="-127"/>
                        </a:defRPr>
                      </a:lvl6pPr>
                      <a:lvl7pPr marL="3375025" defTabSz="1230313" fontAlgn="base">
                        <a:spcBef>
                          <a:spcPct val="20000"/>
                        </a:spcBef>
                        <a:spcAft>
                          <a:spcPct val="0"/>
                        </a:spcAft>
                        <a:defRPr kumimoji="1">
                          <a:solidFill>
                            <a:schemeClr val="tx1"/>
                          </a:solidFill>
                          <a:latin typeface="굴림" charset="-127"/>
                          <a:ea typeface="굴림" charset="-127"/>
                        </a:defRPr>
                      </a:lvl7pPr>
                      <a:lvl8pPr marL="3832225" defTabSz="1230313" fontAlgn="base">
                        <a:spcBef>
                          <a:spcPct val="20000"/>
                        </a:spcBef>
                        <a:spcAft>
                          <a:spcPct val="0"/>
                        </a:spcAft>
                        <a:defRPr kumimoji="1">
                          <a:solidFill>
                            <a:schemeClr val="tx1"/>
                          </a:solidFill>
                          <a:latin typeface="굴림" charset="-127"/>
                          <a:ea typeface="굴림" charset="-127"/>
                        </a:defRPr>
                      </a:lvl8pPr>
                      <a:lvl9pPr marL="4289425" defTabSz="1230313" fontAlgn="base">
                        <a:spcBef>
                          <a:spcPct val="20000"/>
                        </a:spcBef>
                        <a:spcAft>
                          <a:spcPct val="0"/>
                        </a:spcAft>
                        <a:defRPr kumimoji="1">
                          <a:solidFill>
                            <a:schemeClr val="tx1"/>
                          </a:solidFill>
                          <a:latin typeface="굴림" charset="-127"/>
                          <a:ea typeface="굴림" charset="-127"/>
                        </a:defRPr>
                      </a:lvl9pPr>
                    </a:lstStyle>
                    <a:p>
                      <a:pPr marL="0" marR="0" lvl="0" indent="0" algn="ctr" defTabSz="1230313" rtl="0" eaLnBrk="1" fontAlgn="base" latinLnBrk="1" hangingPunct="1">
                        <a:lnSpc>
                          <a:spcPct val="100000"/>
                        </a:lnSpc>
                        <a:spcBef>
                          <a:spcPct val="0"/>
                        </a:spcBef>
                        <a:spcAft>
                          <a:spcPct val="0"/>
                        </a:spcAft>
                        <a:buClrTx/>
                        <a:buSzTx/>
                        <a:buFontTx/>
                        <a:buNone/>
                        <a:tabLst/>
                      </a:pPr>
                      <a:r>
                        <a:rPr kumimoji="1" lang="ko-KR" altLang="en-US" sz="1200" b="0" i="0" u="none" strike="noStrike" cap="none" normalizeH="0" baseline="0" dirty="0">
                          <a:ln>
                            <a:noFill/>
                          </a:ln>
                          <a:solidFill>
                            <a:schemeClr val="tx1"/>
                          </a:solidFill>
                          <a:effectLst/>
                          <a:latin typeface="맑은 고딕" panose="020B0503020000020004" pitchFamily="50" charset="-127"/>
                          <a:ea typeface="맑은 고딕" panose="020B0503020000020004" pitchFamily="50" charset="-127"/>
                        </a:rPr>
                        <a:t>구분</a:t>
                      </a:r>
                    </a:p>
                  </a:txBody>
                  <a:tcPr marL="132080" marR="132080" marT="31652" marB="316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lvl1pPr defTabSz="1230313">
                        <a:spcBef>
                          <a:spcPct val="20000"/>
                        </a:spcBef>
                        <a:defRPr kumimoji="1" sz="2800">
                          <a:solidFill>
                            <a:schemeClr val="tx1"/>
                          </a:solidFill>
                          <a:latin typeface="굴림" charset="-127"/>
                          <a:ea typeface="굴림" charset="-127"/>
                        </a:defRPr>
                      </a:lvl1pPr>
                      <a:lvl2pPr marL="614363" defTabSz="1230313">
                        <a:spcBef>
                          <a:spcPct val="20000"/>
                        </a:spcBef>
                        <a:defRPr kumimoji="1" sz="2400">
                          <a:solidFill>
                            <a:schemeClr val="tx1"/>
                          </a:solidFill>
                          <a:latin typeface="굴림" charset="-127"/>
                          <a:ea typeface="굴림" charset="-127"/>
                        </a:defRPr>
                      </a:lvl2pPr>
                      <a:lvl3pPr marL="1230313" defTabSz="1230313">
                        <a:spcBef>
                          <a:spcPct val="20000"/>
                        </a:spcBef>
                        <a:defRPr kumimoji="1" sz="2000">
                          <a:solidFill>
                            <a:schemeClr val="tx1"/>
                          </a:solidFill>
                          <a:latin typeface="굴림" charset="-127"/>
                          <a:ea typeface="굴림" charset="-127"/>
                        </a:defRPr>
                      </a:lvl3pPr>
                      <a:lvl4pPr marL="1844675" defTabSz="1230313">
                        <a:spcBef>
                          <a:spcPct val="20000"/>
                        </a:spcBef>
                        <a:defRPr kumimoji="1">
                          <a:solidFill>
                            <a:schemeClr val="tx1"/>
                          </a:solidFill>
                          <a:latin typeface="굴림" charset="-127"/>
                          <a:ea typeface="굴림" charset="-127"/>
                        </a:defRPr>
                      </a:lvl4pPr>
                      <a:lvl5pPr marL="2460625" defTabSz="1230313">
                        <a:spcBef>
                          <a:spcPct val="20000"/>
                        </a:spcBef>
                        <a:defRPr kumimoji="1">
                          <a:solidFill>
                            <a:schemeClr val="tx1"/>
                          </a:solidFill>
                          <a:latin typeface="굴림" charset="-127"/>
                          <a:ea typeface="굴림" charset="-127"/>
                        </a:defRPr>
                      </a:lvl5pPr>
                      <a:lvl6pPr marL="2917825" defTabSz="1230313" fontAlgn="base">
                        <a:spcBef>
                          <a:spcPct val="20000"/>
                        </a:spcBef>
                        <a:spcAft>
                          <a:spcPct val="0"/>
                        </a:spcAft>
                        <a:defRPr kumimoji="1">
                          <a:solidFill>
                            <a:schemeClr val="tx1"/>
                          </a:solidFill>
                          <a:latin typeface="굴림" charset="-127"/>
                          <a:ea typeface="굴림" charset="-127"/>
                        </a:defRPr>
                      </a:lvl6pPr>
                      <a:lvl7pPr marL="3375025" defTabSz="1230313" fontAlgn="base">
                        <a:spcBef>
                          <a:spcPct val="20000"/>
                        </a:spcBef>
                        <a:spcAft>
                          <a:spcPct val="0"/>
                        </a:spcAft>
                        <a:defRPr kumimoji="1">
                          <a:solidFill>
                            <a:schemeClr val="tx1"/>
                          </a:solidFill>
                          <a:latin typeface="굴림" charset="-127"/>
                          <a:ea typeface="굴림" charset="-127"/>
                        </a:defRPr>
                      </a:lvl7pPr>
                      <a:lvl8pPr marL="3832225" defTabSz="1230313" fontAlgn="base">
                        <a:spcBef>
                          <a:spcPct val="20000"/>
                        </a:spcBef>
                        <a:spcAft>
                          <a:spcPct val="0"/>
                        </a:spcAft>
                        <a:defRPr kumimoji="1">
                          <a:solidFill>
                            <a:schemeClr val="tx1"/>
                          </a:solidFill>
                          <a:latin typeface="굴림" charset="-127"/>
                          <a:ea typeface="굴림" charset="-127"/>
                        </a:defRPr>
                      </a:lvl8pPr>
                      <a:lvl9pPr marL="4289425" defTabSz="1230313" fontAlgn="base">
                        <a:spcBef>
                          <a:spcPct val="20000"/>
                        </a:spcBef>
                        <a:spcAft>
                          <a:spcPct val="0"/>
                        </a:spcAft>
                        <a:defRPr kumimoji="1">
                          <a:solidFill>
                            <a:schemeClr val="tx1"/>
                          </a:solidFill>
                          <a:latin typeface="굴림" charset="-127"/>
                          <a:ea typeface="굴림" charset="-127"/>
                        </a:defRPr>
                      </a:lvl9pPr>
                    </a:lstStyle>
                    <a:p>
                      <a:pPr marL="0" marR="0" lvl="0" indent="0" algn="ctr" defTabSz="1230313" rtl="0" eaLnBrk="1" fontAlgn="base" latinLnBrk="1" hangingPunct="1">
                        <a:lnSpc>
                          <a:spcPct val="100000"/>
                        </a:lnSpc>
                        <a:spcBef>
                          <a:spcPct val="0"/>
                        </a:spcBef>
                        <a:spcAft>
                          <a:spcPct val="0"/>
                        </a:spcAft>
                        <a:buClrTx/>
                        <a:buSzTx/>
                        <a:buFontTx/>
                        <a:buNone/>
                        <a:tabLst/>
                      </a:pPr>
                      <a:r>
                        <a:rPr kumimoji="1" lang="ko-KR" altLang="en-US" sz="1200" b="0" i="0" u="none" strike="noStrike" cap="none" normalizeH="0" baseline="0" dirty="0">
                          <a:ln>
                            <a:noFill/>
                          </a:ln>
                          <a:solidFill>
                            <a:schemeClr val="tx1"/>
                          </a:solidFill>
                          <a:effectLst/>
                          <a:latin typeface="맑은 고딕" panose="020B0503020000020004" pitchFamily="50" charset="-127"/>
                          <a:ea typeface="맑은 고딕" panose="020B0503020000020004" pitchFamily="50" charset="-127"/>
                        </a:rPr>
                        <a:t>내부 </a:t>
                      </a:r>
                      <a:r>
                        <a:rPr kumimoji="1" lang="en-US" altLang="ko-KR" sz="1200" b="0" i="0" u="none" strike="noStrike" cap="none" normalizeH="0" baseline="0" dirty="0">
                          <a:ln>
                            <a:noFill/>
                          </a:ln>
                          <a:solidFill>
                            <a:schemeClr val="tx1"/>
                          </a:solidFill>
                          <a:effectLst/>
                          <a:latin typeface="맑은 고딕" panose="020B0503020000020004" pitchFamily="50" charset="-127"/>
                          <a:ea typeface="맑은 고딕" panose="020B0503020000020004" pitchFamily="50" charset="-127"/>
                        </a:rPr>
                        <a:t>/ </a:t>
                      </a:r>
                      <a:r>
                        <a:rPr kumimoji="1" lang="ko-KR" altLang="en-US" sz="1200" b="0" i="0" u="none" strike="noStrike" cap="none" normalizeH="0" baseline="0" dirty="0">
                          <a:ln>
                            <a:noFill/>
                          </a:ln>
                          <a:solidFill>
                            <a:schemeClr val="tx1"/>
                          </a:solidFill>
                          <a:effectLst/>
                          <a:latin typeface="맑은 고딕" panose="020B0503020000020004" pitchFamily="50" charset="-127"/>
                          <a:ea typeface="맑은 고딕" panose="020B0503020000020004" pitchFamily="50" charset="-127"/>
                        </a:rPr>
                        <a:t>고객제출용</a:t>
                      </a:r>
                    </a:p>
                  </a:txBody>
                  <a:tcPr marL="132080" marR="132080" marT="31652" marB="316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301450">
                <a:tc>
                  <a:txBody>
                    <a:bodyPr/>
                    <a:lstStyle>
                      <a:lvl1pPr defTabSz="1230313">
                        <a:spcBef>
                          <a:spcPct val="20000"/>
                        </a:spcBef>
                        <a:defRPr kumimoji="1" sz="2800">
                          <a:solidFill>
                            <a:schemeClr val="tx1"/>
                          </a:solidFill>
                          <a:latin typeface="굴림" charset="-127"/>
                          <a:ea typeface="굴림" charset="-127"/>
                        </a:defRPr>
                      </a:lvl1pPr>
                      <a:lvl2pPr marL="614363" defTabSz="1230313">
                        <a:spcBef>
                          <a:spcPct val="20000"/>
                        </a:spcBef>
                        <a:defRPr kumimoji="1" sz="2400">
                          <a:solidFill>
                            <a:schemeClr val="tx1"/>
                          </a:solidFill>
                          <a:latin typeface="굴림" charset="-127"/>
                          <a:ea typeface="굴림" charset="-127"/>
                        </a:defRPr>
                      </a:lvl2pPr>
                      <a:lvl3pPr marL="1230313" defTabSz="1230313">
                        <a:spcBef>
                          <a:spcPct val="20000"/>
                        </a:spcBef>
                        <a:defRPr kumimoji="1" sz="2000">
                          <a:solidFill>
                            <a:schemeClr val="tx1"/>
                          </a:solidFill>
                          <a:latin typeface="굴림" charset="-127"/>
                          <a:ea typeface="굴림" charset="-127"/>
                        </a:defRPr>
                      </a:lvl3pPr>
                      <a:lvl4pPr marL="1844675" defTabSz="1230313">
                        <a:spcBef>
                          <a:spcPct val="20000"/>
                        </a:spcBef>
                        <a:defRPr kumimoji="1">
                          <a:solidFill>
                            <a:schemeClr val="tx1"/>
                          </a:solidFill>
                          <a:latin typeface="굴림" charset="-127"/>
                          <a:ea typeface="굴림" charset="-127"/>
                        </a:defRPr>
                      </a:lvl4pPr>
                      <a:lvl5pPr marL="2460625" defTabSz="1230313">
                        <a:spcBef>
                          <a:spcPct val="20000"/>
                        </a:spcBef>
                        <a:defRPr kumimoji="1">
                          <a:solidFill>
                            <a:schemeClr val="tx1"/>
                          </a:solidFill>
                          <a:latin typeface="굴림" charset="-127"/>
                          <a:ea typeface="굴림" charset="-127"/>
                        </a:defRPr>
                      </a:lvl5pPr>
                      <a:lvl6pPr marL="2917825" defTabSz="1230313" fontAlgn="base">
                        <a:spcBef>
                          <a:spcPct val="20000"/>
                        </a:spcBef>
                        <a:spcAft>
                          <a:spcPct val="0"/>
                        </a:spcAft>
                        <a:defRPr kumimoji="1">
                          <a:solidFill>
                            <a:schemeClr val="tx1"/>
                          </a:solidFill>
                          <a:latin typeface="굴림" charset="-127"/>
                          <a:ea typeface="굴림" charset="-127"/>
                        </a:defRPr>
                      </a:lvl6pPr>
                      <a:lvl7pPr marL="3375025" defTabSz="1230313" fontAlgn="base">
                        <a:spcBef>
                          <a:spcPct val="20000"/>
                        </a:spcBef>
                        <a:spcAft>
                          <a:spcPct val="0"/>
                        </a:spcAft>
                        <a:defRPr kumimoji="1">
                          <a:solidFill>
                            <a:schemeClr val="tx1"/>
                          </a:solidFill>
                          <a:latin typeface="굴림" charset="-127"/>
                          <a:ea typeface="굴림" charset="-127"/>
                        </a:defRPr>
                      </a:lvl7pPr>
                      <a:lvl8pPr marL="3832225" defTabSz="1230313" fontAlgn="base">
                        <a:spcBef>
                          <a:spcPct val="20000"/>
                        </a:spcBef>
                        <a:spcAft>
                          <a:spcPct val="0"/>
                        </a:spcAft>
                        <a:defRPr kumimoji="1">
                          <a:solidFill>
                            <a:schemeClr val="tx1"/>
                          </a:solidFill>
                          <a:latin typeface="굴림" charset="-127"/>
                          <a:ea typeface="굴림" charset="-127"/>
                        </a:defRPr>
                      </a:lvl8pPr>
                      <a:lvl9pPr marL="4289425" defTabSz="1230313" fontAlgn="base">
                        <a:spcBef>
                          <a:spcPct val="20000"/>
                        </a:spcBef>
                        <a:spcAft>
                          <a:spcPct val="0"/>
                        </a:spcAft>
                        <a:defRPr kumimoji="1">
                          <a:solidFill>
                            <a:schemeClr val="tx1"/>
                          </a:solidFill>
                          <a:latin typeface="굴림" charset="-127"/>
                          <a:ea typeface="굴림" charset="-127"/>
                        </a:defRPr>
                      </a:lvl9pPr>
                    </a:lstStyle>
                    <a:p>
                      <a:pPr marL="0" marR="0" lvl="0" indent="0" algn="ctr" defTabSz="1230313" rtl="0" eaLnBrk="1" fontAlgn="base" latinLnBrk="1" hangingPunct="1">
                        <a:lnSpc>
                          <a:spcPct val="100000"/>
                        </a:lnSpc>
                        <a:spcBef>
                          <a:spcPct val="0"/>
                        </a:spcBef>
                        <a:spcAft>
                          <a:spcPct val="0"/>
                        </a:spcAft>
                        <a:buClrTx/>
                        <a:buSzTx/>
                        <a:buFontTx/>
                        <a:buNone/>
                        <a:tabLst/>
                      </a:pPr>
                      <a:r>
                        <a:rPr kumimoji="1" lang="ko-KR" altLang="en-US" sz="1200" b="0" i="0" u="none" strike="noStrike" cap="none" normalizeH="0" baseline="0" dirty="0">
                          <a:ln>
                            <a:noFill/>
                          </a:ln>
                          <a:solidFill>
                            <a:schemeClr val="tx1"/>
                          </a:solidFill>
                          <a:effectLst/>
                          <a:latin typeface="맑은 고딕" panose="020B0503020000020004" pitchFamily="50" charset="-127"/>
                          <a:ea typeface="맑은 고딕" panose="020B0503020000020004" pitchFamily="50" charset="-127"/>
                        </a:rPr>
                        <a:t>보안등급</a:t>
                      </a:r>
                    </a:p>
                  </a:txBody>
                  <a:tcPr marL="132080" marR="132080" marT="31652" marB="316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lvl1pPr defTabSz="1230313">
                        <a:spcBef>
                          <a:spcPct val="20000"/>
                        </a:spcBef>
                        <a:defRPr kumimoji="1" sz="2800">
                          <a:solidFill>
                            <a:schemeClr val="tx1"/>
                          </a:solidFill>
                          <a:latin typeface="굴림" charset="-127"/>
                          <a:ea typeface="굴림" charset="-127"/>
                        </a:defRPr>
                      </a:lvl1pPr>
                      <a:lvl2pPr marL="614363" defTabSz="1230313">
                        <a:spcBef>
                          <a:spcPct val="20000"/>
                        </a:spcBef>
                        <a:defRPr kumimoji="1" sz="2400">
                          <a:solidFill>
                            <a:schemeClr val="tx1"/>
                          </a:solidFill>
                          <a:latin typeface="굴림" charset="-127"/>
                          <a:ea typeface="굴림" charset="-127"/>
                        </a:defRPr>
                      </a:lvl2pPr>
                      <a:lvl3pPr marL="1230313" defTabSz="1230313">
                        <a:spcBef>
                          <a:spcPct val="20000"/>
                        </a:spcBef>
                        <a:defRPr kumimoji="1" sz="2000">
                          <a:solidFill>
                            <a:schemeClr val="tx1"/>
                          </a:solidFill>
                          <a:latin typeface="굴림" charset="-127"/>
                          <a:ea typeface="굴림" charset="-127"/>
                        </a:defRPr>
                      </a:lvl3pPr>
                      <a:lvl4pPr marL="1844675" defTabSz="1230313">
                        <a:spcBef>
                          <a:spcPct val="20000"/>
                        </a:spcBef>
                        <a:defRPr kumimoji="1">
                          <a:solidFill>
                            <a:schemeClr val="tx1"/>
                          </a:solidFill>
                          <a:latin typeface="굴림" charset="-127"/>
                          <a:ea typeface="굴림" charset="-127"/>
                        </a:defRPr>
                      </a:lvl4pPr>
                      <a:lvl5pPr marL="2460625" defTabSz="1230313">
                        <a:spcBef>
                          <a:spcPct val="20000"/>
                        </a:spcBef>
                        <a:defRPr kumimoji="1">
                          <a:solidFill>
                            <a:schemeClr val="tx1"/>
                          </a:solidFill>
                          <a:latin typeface="굴림" charset="-127"/>
                          <a:ea typeface="굴림" charset="-127"/>
                        </a:defRPr>
                      </a:lvl5pPr>
                      <a:lvl6pPr marL="2917825" defTabSz="1230313" fontAlgn="base">
                        <a:spcBef>
                          <a:spcPct val="20000"/>
                        </a:spcBef>
                        <a:spcAft>
                          <a:spcPct val="0"/>
                        </a:spcAft>
                        <a:defRPr kumimoji="1">
                          <a:solidFill>
                            <a:schemeClr val="tx1"/>
                          </a:solidFill>
                          <a:latin typeface="굴림" charset="-127"/>
                          <a:ea typeface="굴림" charset="-127"/>
                        </a:defRPr>
                      </a:lvl6pPr>
                      <a:lvl7pPr marL="3375025" defTabSz="1230313" fontAlgn="base">
                        <a:spcBef>
                          <a:spcPct val="20000"/>
                        </a:spcBef>
                        <a:spcAft>
                          <a:spcPct val="0"/>
                        </a:spcAft>
                        <a:defRPr kumimoji="1">
                          <a:solidFill>
                            <a:schemeClr val="tx1"/>
                          </a:solidFill>
                          <a:latin typeface="굴림" charset="-127"/>
                          <a:ea typeface="굴림" charset="-127"/>
                        </a:defRPr>
                      </a:lvl7pPr>
                      <a:lvl8pPr marL="3832225" defTabSz="1230313" fontAlgn="base">
                        <a:spcBef>
                          <a:spcPct val="20000"/>
                        </a:spcBef>
                        <a:spcAft>
                          <a:spcPct val="0"/>
                        </a:spcAft>
                        <a:defRPr kumimoji="1">
                          <a:solidFill>
                            <a:schemeClr val="tx1"/>
                          </a:solidFill>
                          <a:latin typeface="굴림" charset="-127"/>
                          <a:ea typeface="굴림" charset="-127"/>
                        </a:defRPr>
                      </a:lvl8pPr>
                      <a:lvl9pPr marL="4289425" defTabSz="1230313" fontAlgn="base">
                        <a:spcBef>
                          <a:spcPct val="20000"/>
                        </a:spcBef>
                        <a:spcAft>
                          <a:spcPct val="0"/>
                        </a:spcAft>
                        <a:defRPr kumimoji="1">
                          <a:solidFill>
                            <a:schemeClr val="tx1"/>
                          </a:solidFill>
                          <a:latin typeface="굴림" charset="-127"/>
                          <a:ea typeface="굴림" charset="-127"/>
                        </a:defRPr>
                      </a:lvl9pPr>
                    </a:lstStyle>
                    <a:p>
                      <a:pPr marL="0" marR="0" lvl="0" indent="0" algn="ctr" defTabSz="1230313" rtl="0" eaLnBrk="1" fontAlgn="base" latinLnBrk="1" hangingPunct="1">
                        <a:lnSpc>
                          <a:spcPct val="100000"/>
                        </a:lnSpc>
                        <a:spcBef>
                          <a:spcPct val="0"/>
                        </a:spcBef>
                        <a:spcAft>
                          <a:spcPct val="0"/>
                        </a:spcAft>
                        <a:buClrTx/>
                        <a:buSzTx/>
                        <a:buFontTx/>
                        <a:buNone/>
                        <a:tabLst/>
                      </a:pPr>
                      <a:r>
                        <a:rPr kumimoji="1" lang="en-US" altLang="ko-KR" sz="1200" b="0" i="0" u="none" strike="noStrike" cap="none" normalizeH="0" baseline="0" dirty="0">
                          <a:ln>
                            <a:noFill/>
                          </a:ln>
                          <a:solidFill>
                            <a:schemeClr val="tx1"/>
                          </a:solidFill>
                          <a:effectLst/>
                          <a:latin typeface="맑은 고딕" panose="020B0503020000020004" pitchFamily="50" charset="-127"/>
                          <a:ea typeface="맑은 고딕" panose="020B0503020000020004" pitchFamily="50" charset="-127"/>
                        </a:rPr>
                        <a:t>1</a:t>
                      </a:r>
                      <a:r>
                        <a:rPr kumimoji="1" lang="ko-KR" altLang="en-US" sz="1200" b="0" i="0" u="none" strike="noStrike" cap="none" normalizeH="0" baseline="0" dirty="0">
                          <a:ln>
                            <a:noFill/>
                          </a:ln>
                          <a:solidFill>
                            <a:schemeClr val="tx1"/>
                          </a:solidFill>
                          <a:effectLst/>
                          <a:latin typeface="맑은 고딕" panose="020B0503020000020004" pitchFamily="50" charset="-127"/>
                          <a:ea typeface="맑은 고딕" panose="020B0503020000020004" pitchFamily="50" charset="-127"/>
                        </a:rPr>
                        <a:t>등급</a:t>
                      </a:r>
                    </a:p>
                  </a:txBody>
                  <a:tcPr marL="132080" marR="132080" marT="31652" marB="3165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bl>
          </a:graphicData>
        </a:graphic>
      </p:graphicFrame>
      <p:sp>
        <p:nvSpPr>
          <p:cNvPr id="11" name="Rectangle 42"/>
          <p:cNvSpPr>
            <a:spLocks noChangeArrowheads="1"/>
          </p:cNvSpPr>
          <p:nvPr/>
        </p:nvSpPr>
        <p:spPr bwMode="auto">
          <a:xfrm>
            <a:off x="8697416" y="204456"/>
            <a:ext cx="864096" cy="20674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ko-KR" altLang="en-US">
              <a:latin typeface="맑은 고딕" panose="020B0503020000020004" pitchFamily="50" charset="-127"/>
              <a:ea typeface="맑은 고딕" panose="020B0503020000020004" pitchFamily="50" charset="-127"/>
            </a:endParaRPr>
          </a:p>
        </p:txBody>
      </p:sp>
      <p:sp>
        <p:nvSpPr>
          <p:cNvPr id="13" name="Rectangle 131"/>
          <p:cNvSpPr>
            <a:spLocks noChangeArrowheads="1"/>
          </p:cNvSpPr>
          <p:nvPr/>
        </p:nvSpPr>
        <p:spPr bwMode="auto">
          <a:xfrm>
            <a:off x="1802650" y="2420888"/>
            <a:ext cx="6435715" cy="550268"/>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rgbClr val="969696"/>
                </a:solidFill>
                <a:miter lim="800000"/>
                <a:headEnd/>
                <a:tailEnd/>
              </a14:hiddenLine>
            </a:ext>
            <a:ext uri="{AF507438-7753-43E0-B8FC-AC1667EBCBE1}">
              <a14:hiddenEffects xmlns:a14="http://schemas.microsoft.com/office/drawing/2010/main">
                <a:effectLst/>
              </a14:hiddenEffects>
            </a:ext>
          </a:extLst>
        </p:spPr>
        <p:txBody>
          <a:bodyPr rot="0" vert="horz" wrap="square" lIns="118224" tIns="59113" rIns="118224" bIns="59113" anchor="t" anchorCtr="0" upright="1">
            <a:spAutoFit/>
          </a:bodyPr>
          <a:lstStyle/>
          <a:p>
            <a:pPr algn="ctr">
              <a:spcAft>
                <a:spcPts val="0"/>
              </a:spcAft>
            </a:pPr>
            <a:r>
              <a:rPr lang="en-US" altLang="ko-KR" sz="1400" b="1" dirty="0">
                <a:solidFill>
                  <a:srgbClr val="000000"/>
                </a:solidFill>
                <a:latin typeface="+mn-ea"/>
                <a:cs typeface="굴림"/>
              </a:rPr>
              <a:t>SC-2220-</a:t>
            </a:r>
            <a:r>
              <a:rPr lang="ko-KR" altLang="en-US" sz="1400" b="1" dirty="0">
                <a:solidFill>
                  <a:srgbClr val="000000"/>
                </a:solidFill>
                <a:latin typeface="+mn-ea"/>
                <a:cs typeface="굴림"/>
              </a:rPr>
              <a:t>화면설계서</a:t>
            </a:r>
            <a:r>
              <a:rPr lang="en-US" altLang="ko-KR" sz="1400" b="1" dirty="0">
                <a:solidFill>
                  <a:srgbClr val="000000"/>
                </a:solidFill>
                <a:latin typeface="+mn-ea"/>
                <a:cs typeface="굴림"/>
              </a:rPr>
              <a:t>(</a:t>
            </a:r>
            <a:r>
              <a:rPr lang="ko-KR" altLang="en-US" sz="1400" b="1" dirty="0">
                <a:solidFill>
                  <a:srgbClr val="000000"/>
                </a:solidFill>
                <a:latin typeface="+mn-ea"/>
                <a:cs typeface="굴림"/>
              </a:rPr>
              <a:t>외국어홈페이지</a:t>
            </a:r>
            <a:r>
              <a:rPr lang="en-US" altLang="ko-KR" sz="1400" b="1" dirty="0">
                <a:solidFill>
                  <a:srgbClr val="000000"/>
                </a:solidFill>
                <a:latin typeface="+mn-ea"/>
                <a:cs typeface="굴림"/>
              </a:rPr>
              <a:t>)</a:t>
            </a:r>
          </a:p>
          <a:p>
            <a:pPr algn="ctr">
              <a:spcAft>
                <a:spcPts val="0"/>
              </a:spcAft>
            </a:pPr>
            <a:r>
              <a:rPr lang="en-US" altLang="ko-KR" sz="1400" b="1" dirty="0">
                <a:solidFill>
                  <a:srgbClr val="000000"/>
                </a:solidFill>
                <a:latin typeface="+mn-ea"/>
                <a:cs typeface="굴림"/>
              </a:rPr>
              <a:t>V1.0</a:t>
            </a:r>
            <a:endParaRPr lang="ko-KR" sz="1050" dirty="0">
              <a:effectLst/>
              <a:latin typeface="+mn-ea"/>
              <a:cs typeface="굴림"/>
            </a:endParaRPr>
          </a:p>
        </p:txBody>
      </p:sp>
      <p:sp>
        <p:nvSpPr>
          <p:cNvPr id="16" name="Text Box 34"/>
          <p:cNvSpPr txBox="1">
            <a:spLocks noChangeArrowheads="1"/>
          </p:cNvSpPr>
          <p:nvPr/>
        </p:nvSpPr>
        <p:spPr bwMode="auto">
          <a:xfrm>
            <a:off x="779463" y="6309320"/>
            <a:ext cx="8347075" cy="269304"/>
          </a:xfrm>
          <a:prstGeom prst="rect">
            <a:avLst/>
          </a:prstGeom>
          <a:noFill/>
          <a:ln w="9525">
            <a:noFill/>
            <a:miter lim="800000"/>
            <a:headEnd/>
            <a:tailEnd/>
          </a:ln>
        </p:spPr>
        <p:txBody>
          <a:bodyPr lIns="0" tIns="0" rIns="0" bIns="0"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latinLnBrk="0">
              <a:spcBef>
                <a:spcPts val="0"/>
              </a:spcBef>
              <a:spcAft>
                <a:spcPts val="0"/>
              </a:spcAft>
              <a:defRPr sz="1000"/>
            </a:pPr>
            <a:r>
              <a:rPr lang="en-US" altLang="ko-KR" sz="1000" dirty="0">
                <a:latin typeface="+mn-ea"/>
              </a:rPr>
              <a:t>(</a:t>
            </a:r>
            <a:r>
              <a:rPr lang="ko-KR" altLang="en-US" sz="1000" dirty="0">
                <a:latin typeface="+mn-ea"/>
              </a:rPr>
              <a:t>주</a:t>
            </a:r>
            <a:r>
              <a:rPr lang="en-US" altLang="ko-KR" sz="1000" dirty="0">
                <a:latin typeface="+mn-ea"/>
              </a:rPr>
              <a:t>)</a:t>
            </a:r>
            <a:r>
              <a:rPr lang="ko-KR" altLang="en-US" sz="1000" dirty="0" err="1">
                <a:latin typeface="+mn-ea"/>
              </a:rPr>
              <a:t>유앤피플의</a:t>
            </a:r>
            <a:r>
              <a:rPr lang="ko-KR" altLang="en-US" sz="1000" dirty="0">
                <a:latin typeface="+mn-ea"/>
              </a:rPr>
              <a:t> </a:t>
            </a:r>
            <a:r>
              <a:rPr lang="ko-KR" altLang="en-US" sz="1000" dirty="0">
                <a:solidFill>
                  <a:srgbClr val="000000"/>
                </a:solidFill>
                <a:latin typeface="+mn-ea"/>
              </a:rPr>
              <a:t>사전 승인 없이 본 내용의 전부 또는 일부에 대한 복사</a:t>
            </a:r>
            <a:r>
              <a:rPr lang="en-US" altLang="ko-KR" sz="1000" dirty="0">
                <a:solidFill>
                  <a:srgbClr val="000000"/>
                </a:solidFill>
                <a:latin typeface="+mn-ea"/>
              </a:rPr>
              <a:t>, </a:t>
            </a:r>
            <a:r>
              <a:rPr lang="ko-KR" altLang="en-US" sz="1000" dirty="0">
                <a:solidFill>
                  <a:srgbClr val="000000"/>
                </a:solidFill>
                <a:latin typeface="+mn-ea"/>
              </a:rPr>
              <a:t>전재</a:t>
            </a:r>
            <a:r>
              <a:rPr lang="en-US" altLang="ko-KR" sz="1000" dirty="0">
                <a:solidFill>
                  <a:srgbClr val="000000"/>
                </a:solidFill>
                <a:latin typeface="+mn-ea"/>
              </a:rPr>
              <a:t>, </a:t>
            </a:r>
            <a:r>
              <a:rPr lang="ko-KR" altLang="en-US" sz="1000" dirty="0">
                <a:solidFill>
                  <a:srgbClr val="000000"/>
                </a:solidFill>
                <a:latin typeface="+mn-ea"/>
              </a:rPr>
              <a:t>배포</a:t>
            </a:r>
            <a:r>
              <a:rPr lang="en-US" altLang="ko-KR" sz="1000" dirty="0">
                <a:solidFill>
                  <a:srgbClr val="000000"/>
                </a:solidFill>
                <a:latin typeface="+mn-ea"/>
              </a:rPr>
              <a:t>, </a:t>
            </a:r>
            <a:r>
              <a:rPr lang="ko-KR" altLang="en-US" sz="1000" dirty="0">
                <a:solidFill>
                  <a:srgbClr val="000000"/>
                </a:solidFill>
                <a:latin typeface="+mn-ea"/>
              </a:rPr>
              <a:t>사용을 금합니다</a:t>
            </a:r>
            <a:r>
              <a:rPr lang="en-US" altLang="ko-KR" sz="1000" dirty="0">
                <a:solidFill>
                  <a:srgbClr val="000000"/>
                </a:solidFill>
                <a:latin typeface="+mn-ea"/>
              </a:rPr>
              <a:t>.</a:t>
            </a:r>
          </a:p>
          <a:p>
            <a:pPr algn="ctr">
              <a:lnSpc>
                <a:spcPts val="900"/>
              </a:lnSpc>
              <a:defRPr sz="1000"/>
            </a:pPr>
            <a:endParaRPr lang="en-US" altLang="ko-KR" sz="1000" dirty="0">
              <a:solidFill>
                <a:srgbClr val="000000"/>
              </a:solidFill>
              <a:latin typeface="+mn-ea"/>
            </a:endParaRPr>
          </a:p>
        </p:txBody>
      </p:sp>
      <p:pic>
        <p:nvPicPr>
          <p:cNvPr id="17" name="Picture 2" descr="C:\조성현\업무자료들\2015년\10. 농정원_해외정보\유앤피플_로고.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73689" y="5481228"/>
            <a:ext cx="1260139" cy="37804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kcdf íêµ­ê³µìÂ·ëìì¸ë¬¸íì§í¥ì">
            <a:extLst>
              <a:ext uri="{FF2B5EF4-FFF2-40B4-BE49-F238E27FC236}">
                <a16:creationId xmlns:a16="http://schemas.microsoft.com/office/drawing/2014/main" xmlns="" id="{1910FB24-A44D-4534-9FCC-452EC9CE68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912" y="129078"/>
            <a:ext cx="2828925" cy="38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0248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표 7"/>
          <p:cNvGraphicFramePr>
            <a:graphicFrameLocks noGrp="1"/>
          </p:cNvGraphicFramePr>
          <p:nvPr>
            <p:extLst>
              <p:ext uri="{D42A27DB-BD31-4B8C-83A1-F6EECF244321}">
                <p14:modId xmlns:p14="http://schemas.microsoft.com/office/powerpoint/2010/main" val="2896302292"/>
              </p:ext>
            </p:extLst>
          </p:nvPr>
        </p:nvGraphicFramePr>
        <p:xfrm>
          <a:off x="344488" y="1196752"/>
          <a:ext cx="9339365" cy="4824540"/>
        </p:xfrm>
        <a:graphic>
          <a:graphicData uri="http://schemas.openxmlformats.org/drawingml/2006/table">
            <a:tbl>
              <a:tblPr>
                <a:tableStyleId>{5C22544A-7EE6-4342-B048-85BDC9FD1C3A}</a:tableStyleId>
              </a:tblPr>
              <a:tblGrid>
                <a:gridCol w="694398">
                  <a:extLst>
                    <a:ext uri="{9D8B030D-6E8A-4147-A177-3AD203B41FA5}">
                      <a16:colId xmlns:a16="http://schemas.microsoft.com/office/drawing/2014/main" xmlns="" val="20000"/>
                    </a:ext>
                  </a:extLst>
                </a:gridCol>
                <a:gridCol w="1332388">
                  <a:extLst>
                    <a:ext uri="{9D8B030D-6E8A-4147-A177-3AD203B41FA5}">
                      <a16:colId xmlns:a16="http://schemas.microsoft.com/office/drawing/2014/main" xmlns="" val="20001"/>
                    </a:ext>
                  </a:extLst>
                </a:gridCol>
                <a:gridCol w="1657221">
                  <a:extLst>
                    <a:ext uri="{9D8B030D-6E8A-4147-A177-3AD203B41FA5}">
                      <a16:colId xmlns:a16="http://schemas.microsoft.com/office/drawing/2014/main" xmlns="" val="20002"/>
                    </a:ext>
                  </a:extLst>
                </a:gridCol>
                <a:gridCol w="3554658">
                  <a:extLst>
                    <a:ext uri="{9D8B030D-6E8A-4147-A177-3AD203B41FA5}">
                      <a16:colId xmlns:a16="http://schemas.microsoft.com/office/drawing/2014/main" xmlns="" val="20003"/>
                    </a:ext>
                  </a:extLst>
                </a:gridCol>
                <a:gridCol w="1088280">
                  <a:extLst>
                    <a:ext uri="{9D8B030D-6E8A-4147-A177-3AD203B41FA5}">
                      <a16:colId xmlns:a16="http://schemas.microsoft.com/office/drawing/2014/main" xmlns="" val="20004"/>
                    </a:ext>
                  </a:extLst>
                </a:gridCol>
                <a:gridCol w="1012420">
                  <a:extLst>
                    <a:ext uri="{9D8B030D-6E8A-4147-A177-3AD203B41FA5}">
                      <a16:colId xmlns:a16="http://schemas.microsoft.com/office/drawing/2014/main" xmlns="" val="20005"/>
                    </a:ext>
                  </a:extLst>
                </a:gridCol>
              </a:tblGrid>
              <a:tr h="241227">
                <a:tc>
                  <a:txBody>
                    <a:bodyPr/>
                    <a:lstStyle/>
                    <a:p>
                      <a:pPr algn="ctr">
                        <a:lnSpc>
                          <a:spcPct val="115000"/>
                        </a:lnSpc>
                        <a:spcAft>
                          <a:spcPts val="0"/>
                        </a:spcAft>
                      </a:pPr>
                      <a:r>
                        <a:rPr lang="ko-KR" sz="1000" dirty="0">
                          <a:effectLst/>
                          <a:latin typeface="+mj-lt"/>
                        </a:rPr>
                        <a:t>버전</a:t>
                      </a:r>
                      <a:endParaRPr lang="ko-KR" sz="1000" b="1"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15000"/>
                        </a:lnSpc>
                        <a:spcAft>
                          <a:spcPts val="0"/>
                        </a:spcAft>
                      </a:pPr>
                      <a:r>
                        <a:rPr lang="ko-KR" sz="1000">
                          <a:effectLst/>
                          <a:latin typeface="+mj-lt"/>
                        </a:rPr>
                        <a:t>변경일</a:t>
                      </a:r>
                      <a:endParaRPr lang="ko-KR" sz="1000" b="1">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15000"/>
                        </a:lnSpc>
                        <a:spcAft>
                          <a:spcPts val="0"/>
                        </a:spcAft>
                      </a:pPr>
                      <a:r>
                        <a:rPr lang="ko-KR" sz="1000">
                          <a:effectLst/>
                          <a:latin typeface="+mj-lt"/>
                        </a:rPr>
                        <a:t>변경사유</a:t>
                      </a:r>
                      <a:endParaRPr lang="ko-KR" sz="1000" b="1">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15000"/>
                        </a:lnSpc>
                        <a:spcAft>
                          <a:spcPts val="0"/>
                        </a:spcAft>
                      </a:pPr>
                      <a:r>
                        <a:rPr lang="ko-KR" sz="1000">
                          <a:effectLst/>
                          <a:latin typeface="+mj-lt"/>
                        </a:rPr>
                        <a:t>변 경 내 용</a:t>
                      </a:r>
                      <a:endParaRPr lang="ko-KR" sz="1000" b="1">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15000"/>
                        </a:lnSpc>
                        <a:spcAft>
                          <a:spcPts val="0"/>
                        </a:spcAft>
                      </a:pPr>
                      <a:r>
                        <a:rPr lang="ko-KR" sz="1000">
                          <a:effectLst/>
                          <a:latin typeface="+mj-lt"/>
                        </a:rPr>
                        <a:t>작성자</a:t>
                      </a:r>
                      <a:endParaRPr lang="ko-KR" sz="1000" b="1">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15000"/>
                        </a:lnSpc>
                        <a:spcAft>
                          <a:spcPts val="0"/>
                        </a:spcAft>
                      </a:pPr>
                      <a:r>
                        <a:rPr lang="ko-KR" sz="1000" dirty="0">
                          <a:effectLst/>
                          <a:latin typeface="+mj-lt"/>
                        </a:rPr>
                        <a:t>승인자</a:t>
                      </a:r>
                      <a:endParaRPr lang="ko-KR" sz="1000" b="1"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0000"/>
                  </a:ext>
                </a:extLst>
              </a:tr>
              <a:tr h="241227">
                <a:tc>
                  <a:txBody>
                    <a:bodyPr/>
                    <a:lstStyle/>
                    <a:p>
                      <a:pPr algn="ctr">
                        <a:lnSpc>
                          <a:spcPct val="115000"/>
                        </a:lnSpc>
                        <a:spcAft>
                          <a:spcPts val="0"/>
                        </a:spcAft>
                      </a:pPr>
                      <a:r>
                        <a:rPr lang="en-US" sz="1000" dirty="0">
                          <a:effectLst/>
                          <a:latin typeface="+mj-lt"/>
                        </a:rPr>
                        <a:t>1.0</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2018.10.30</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ko-KR" sz="1000" dirty="0">
                          <a:effectLst/>
                          <a:latin typeface="+mj-lt"/>
                        </a:rPr>
                        <a:t>최초 작성</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ko-KR" altLang="en-US" sz="1000" dirty="0" err="1">
                          <a:effectLst/>
                          <a:latin typeface="+mj-lt"/>
                          <a:cs typeface="굴림"/>
                        </a:rPr>
                        <a:t>조장혁</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ko-KR" altLang="en-US" sz="1000" dirty="0">
                          <a:effectLst/>
                          <a:latin typeface="+mj-lt"/>
                        </a:rPr>
                        <a:t>조성현</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241227">
                <a:tc>
                  <a:txBody>
                    <a:bodyPr/>
                    <a:lstStyle/>
                    <a:p>
                      <a:pPr algn="ctr">
                        <a:lnSpc>
                          <a:spcPct val="115000"/>
                        </a:lnSpc>
                        <a:spcAft>
                          <a:spcPts val="0"/>
                        </a:spcAft>
                      </a:pPr>
                      <a:r>
                        <a:rPr lang="en-US" altLang="ko-KR" sz="1000" dirty="0">
                          <a:effectLst/>
                          <a:latin typeface="+mj-lt"/>
                          <a:cs typeface="굴림"/>
                        </a:rPr>
                        <a:t>1.1</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altLang="ko-KR" sz="1000" dirty="0">
                          <a:effectLst/>
                          <a:latin typeface="+mj-lt"/>
                          <a:cs typeface="굴림"/>
                        </a:rPr>
                        <a:t>2018.11.01</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ko-KR" altLang="en-US" sz="1000" dirty="0">
                          <a:effectLst/>
                          <a:latin typeface="+mj-lt"/>
                          <a:cs typeface="굴림"/>
                        </a:rPr>
                        <a:t>회의내용 반영</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ko-KR" altLang="en-US" sz="1000" dirty="0">
                          <a:effectLst/>
                          <a:latin typeface="+mj-lt"/>
                        </a:rPr>
                        <a:t>콘텐츠 수정</a:t>
                      </a:r>
                      <a:endParaRPr lang="en-US" altLang="ko-KR" sz="1000" dirty="0">
                        <a:effectLst/>
                        <a:latin typeface="+mj-lt"/>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ko-KR" altLang="en-US" sz="1000" dirty="0">
                          <a:effectLst/>
                          <a:latin typeface="+mj-lt"/>
                          <a:cs typeface="굴림"/>
                        </a:rPr>
                        <a:t>조장혁</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ko-KR" altLang="en-US" sz="1000" dirty="0">
                          <a:effectLst/>
                          <a:latin typeface="+mj-lt"/>
                          <a:cs typeface="굴림"/>
                        </a:rPr>
                        <a:t>조성현</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241227">
                <a:tc>
                  <a:txBody>
                    <a:bodyPr/>
                    <a:lstStyle/>
                    <a:p>
                      <a:pPr marL="0" marR="0" lvl="0" indent="0" algn="ctr" defTabSz="914400" rtl="0" eaLnBrk="1" fontAlgn="auto" latinLnBrk="1" hangingPunct="1">
                        <a:lnSpc>
                          <a:spcPct val="115000"/>
                        </a:lnSpc>
                        <a:spcBef>
                          <a:spcPts val="0"/>
                        </a:spcBef>
                        <a:spcAft>
                          <a:spcPts val="0"/>
                        </a:spcAft>
                        <a:buClrTx/>
                        <a:buSzTx/>
                        <a:buFontTx/>
                        <a:buNone/>
                        <a:tabLst/>
                        <a:defRPr/>
                      </a:pPr>
                      <a:r>
                        <a:rPr lang="en-US" altLang="ko-KR" sz="1000" dirty="0">
                          <a:effectLst/>
                          <a:latin typeface="+mn-ea"/>
                          <a:ea typeface="+mn-ea"/>
                          <a:cs typeface="굴림"/>
                        </a:rPr>
                        <a:t>1.2</a:t>
                      </a:r>
                      <a:endParaRPr lang="ko-KR" altLang="ko-KR" sz="1000" dirty="0">
                        <a:effectLst/>
                        <a:latin typeface="+mn-ea"/>
                        <a:ea typeface="+mn-ea"/>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altLang="ko-KR" sz="1000" dirty="0">
                          <a:effectLst/>
                          <a:latin typeface="+mn-ea"/>
                          <a:ea typeface="+mn-ea"/>
                          <a:cs typeface="굴림"/>
                        </a:rPr>
                        <a:t>2018.11.09</a:t>
                      </a:r>
                      <a:endParaRPr lang="ko-KR" sz="1000" dirty="0">
                        <a:effectLst/>
                        <a:latin typeface="+mn-ea"/>
                        <a:ea typeface="+mn-ea"/>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ko-KR" altLang="en-US" sz="1000" dirty="0">
                          <a:effectLst/>
                          <a:latin typeface="굴림"/>
                          <a:cs typeface="굴림"/>
                        </a:rPr>
                        <a:t>회의내용 반영</a:t>
                      </a:r>
                      <a:endParaRPr lang="ko-KR" sz="1000" dirty="0">
                        <a:effectLst/>
                        <a:latin typeface="굴림"/>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ko-KR" altLang="en-US" sz="1000" dirty="0">
                          <a:effectLst/>
                          <a:latin typeface="굴림"/>
                          <a:cs typeface="굴림"/>
                        </a:rPr>
                        <a:t>콘텐츠 수정</a:t>
                      </a:r>
                      <a:endParaRPr lang="ko-KR" sz="1000" dirty="0">
                        <a:effectLst/>
                        <a:latin typeface="굴림"/>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ko-KR" altLang="en-US" sz="1000" dirty="0">
                          <a:effectLst/>
                          <a:latin typeface="굴림"/>
                          <a:cs typeface="굴림"/>
                        </a:rPr>
                        <a:t>조장혁</a:t>
                      </a:r>
                      <a:endParaRPr lang="ko-KR" sz="1000" dirty="0">
                        <a:effectLst/>
                        <a:latin typeface="굴림"/>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ko-KR" altLang="en-US" sz="1000" dirty="0">
                          <a:effectLst/>
                          <a:latin typeface="굴림"/>
                          <a:cs typeface="굴림"/>
                        </a:rPr>
                        <a:t>조성현</a:t>
                      </a:r>
                      <a:endParaRPr lang="ko-KR" sz="1000" dirty="0">
                        <a:effectLst/>
                        <a:latin typeface="굴림"/>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241227">
                <a:tc>
                  <a:txBody>
                    <a:bodyPr/>
                    <a:lstStyle/>
                    <a:p>
                      <a:pPr algn="ctr">
                        <a:lnSpc>
                          <a:spcPct val="115000"/>
                        </a:lnSpc>
                        <a:spcAft>
                          <a:spcPts val="0"/>
                        </a:spcAft>
                      </a:pP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241227">
                <a:tc>
                  <a:txBody>
                    <a:bodyPr/>
                    <a:lstStyle/>
                    <a:p>
                      <a:pPr algn="ctr">
                        <a:lnSpc>
                          <a:spcPct val="115000"/>
                        </a:lnSpc>
                        <a:spcAft>
                          <a:spcPts val="0"/>
                        </a:spcAft>
                      </a:pP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241227">
                <a:tc>
                  <a:txBody>
                    <a:bodyPr/>
                    <a:lstStyle/>
                    <a:p>
                      <a:pPr algn="ctr">
                        <a:lnSpc>
                          <a:spcPct val="115000"/>
                        </a:lnSpc>
                        <a:spcAft>
                          <a:spcPts val="0"/>
                        </a:spcAft>
                      </a:pP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9"/>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10"/>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11"/>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12"/>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13"/>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14"/>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15"/>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16"/>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17"/>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18"/>
                  </a:ext>
                </a:extLst>
              </a:tr>
              <a:tr h="241227">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a:effectLst/>
                          <a:latin typeface="+mj-lt"/>
                        </a:rPr>
                        <a:t> </a:t>
                      </a:r>
                      <a:endParaRPr lang="ko-KR" sz="100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000" dirty="0">
                          <a:effectLst/>
                          <a:latin typeface="+mj-lt"/>
                        </a:rPr>
                        <a:t> </a:t>
                      </a:r>
                      <a:endParaRPr lang="ko-KR" sz="1000" dirty="0">
                        <a:effectLst/>
                        <a:latin typeface="+mj-lt"/>
                        <a:cs typeface="굴림"/>
                      </a:endParaRPr>
                    </a:p>
                  </a:txBody>
                  <a:tcPr marL="41138" marR="4113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19"/>
                  </a:ext>
                </a:extLst>
              </a:tr>
            </a:tbl>
          </a:graphicData>
        </a:graphic>
      </p:graphicFrame>
      <p:sp>
        <p:nvSpPr>
          <p:cNvPr id="9" name="Rectangle 1"/>
          <p:cNvSpPr>
            <a:spLocks noChangeArrowheads="1"/>
          </p:cNvSpPr>
          <p:nvPr/>
        </p:nvSpPr>
        <p:spPr bwMode="auto">
          <a:xfrm>
            <a:off x="272480" y="836712"/>
            <a:ext cx="122180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kumimoji="1">
                <a:solidFill>
                  <a:schemeClr val="tx1"/>
                </a:solidFill>
                <a:latin typeface="굴림" pitchFamily="50" charset="-127"/>
                <a:ea typeface="굴림" pitchFamily="50" charset="-127"/>
                <a:cs typeface="굴림" pitchFamily="50" charset="-127"/>
              </a:defRPr>
            </a:lvl1pPr>
            <a:lvl2pPr fontAlgn="base">
              <a:spcBef>
                <a:spcPct val="0"/>
              </a:spcBef>
              <a:spcAft>
                <a:spcPct val="0"/>
              </a:spcAft>
              <a:defRPr kumimoji="1">
                <a:solidFill>
                  <a:schemeClr val="tx1"/>
                </a:solidFill>
                <a:latin typeface="굴림" pitchFamily="50" charset="-127"/>
                <a:ea typeface="굴림" pitchFamily="50" charset="-127"/>
                <a:cs typeface="굴림" pitchFamily="50" charset="-127"/>
              </a:defRPr>
            </a:lvl2pPr>
            <a:lvl3pPr fontAlgn="base">
              <a:spcBef>
                <a:spcPct val="0"/>
              </a:spcBef>
              <a:spcAft>
                <a:spcPct val="0"/>
              </a:spcAft>
              <a:defRPr kumimoji="1">
                <a:solidFill>
                  <a:schemeClr val="tx1"/>
                </a:solidFill>
                <a:latin typeface="굴림" pitchFamily="50" charset="-127"/>
                <a:ea typeface="굴림" pitchFamily="50" charset="-127"/>
                <a:cs typeface="굴림" pitchFamily="50" charset="-127"/>
              </a:defRPr>
            </a:lvl3pPr>
            <a:lvl4pPr fontAlgn="base">
              <a:spcBef>
                <a:spcPct val="0"/>
              </a:spcBef>
              <a:spcAft>
                <a:spcPct val="0"/>
              </a:spcAft>
              <a:defRPr kumimoji="1">
                <a:solidFill>
                  <a:schemeClr val="tx1"/>
                </a:solidFill>
                <a:latin typeface="굴림" pitchFamily="50" charset="-127"/>
                <a:ea typeface="굴림" pitchFamily="50" charset="-127"/>
                <a:cs typeface="굴림" pitchFamily="50" charset="-127"/>
              </a:defRPr>
            </a:lvl4pPr>
            <a:lvl5pPr fontAlgn="base">
              <a:spcBef>
                <a:spcPct val="0"/>
              </a:spcBef>
              <a:spcAft>
                <a:spcPct val="0"/>
              </a:spcAft>
              <a:defRPr kumimoji="1">
                <a:solidFill>
                  <a:schemeClr val="tx1"/>
                </a:solidFill>
                <a:latin typeface="굴림" pitchFamily="50" charset="-127"/>
                <a:ea typeface="굴림" pitchFamily="50" charset="-127"/>
                <a:cs typeface="굴림" pitchFamily="50" charset="-127"/>
              </a:defRPr>
            </a:lvl5pPr>
            <a:lvl6pPr fontAlgn="base">
              <a:spcBef>
                <a:spcPct val="0"/>
              </a:spcBef>
              <a:spcAft>
                <a:spcPct val="0"/>
              </a:spcAft>
              <a:defRPr kumimoji="1">
                <a:solidFill>
                  <a:schemeClr val="tx1"/>
                </a:solidFill>
                <a:latin typeface="굴림" pitchFamily="50" charset="-127"/>
                <a:ea typeface="굴림" pitchFamily="50" charset="-127"/>
                <a:cs typeface="굴림" pitchFamily="50" charset="-127"/>
              </a:defRPr>
            </a:lvl6pPr>
            <a:lvl7pPr fontAlgn="base">
              <a:spcBef>
                <a:spcPct val="0"/>
              </a:spcBef>
              <a:spcAft>
                <a:spcPct val="0"/>
              </a:spcAft>
              <a:defRPr kumimoji="1">
                <a:solidFill>
                  <a:schemeClr val="tx1"/>
                </a:solidFill>
                <a:latin typeface="굴림" pitchFamily="50" charset="-127"/>
                <a:ea typeface="굴림" pitchFamily="50" charset="-127"/>
                <a:cs typeface="굴림" pitchFamily="50" charset="-127"/>
              </a:defRPr>
            </a:lvl7pPr>
            <a:lvl8pPr fontAlgn="base">
              <a:spcBef>
                <a:spcPct val="0"/>
              </a:spcBef>
              <a:spcAft>
                <a:spcPct val="0"/>
              </a:spcAft>
              <a:defRPr kumimoji="1">
                <a:solidFill>
                  <a:schemeClr val="tx1"/>
                </a:solidFill>
                <a:latin typeface="굴림" pitchFamily="50" charset="-127"/>
                <a:ea typeface="굴림" pitchFamily="50" charset="-127"/>
                <a:cs typeface="굴림" pitchFamily="50" charset="-127"/>
              </a:defRPr>
            </a:lvl8pPr>
            <a:lvl9pPr fontAlgn="base">
              <a:spcBef>
                <a:spcPct val="0"/>
              </a:spcBef>
              <a:spcAft>
                <a:spcPct val="0"/>
              </a:spcAft>
              <a:defRPr kumimoji="1">
                <a:solidFill>
                  <a:schemeClr val="tx1"/>
                </a:solidFill>
                <a:latin typeface="굴림" pitchFamily="50" charset="-127"/>
                <a:ea typeface="굴림" pitchFamily="50" charset="-127"/>
                <a:cs typeface="굴림" pitchFamily="50" charset="-127"/>
              </a:defRPr>
            </a:lvl9p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1600" b="1" i="0" u="sng" strike="noStrike" cap="none" normalizeH="0" baseline="0" dirty="0">
                <a:ln>
                  <a:noFill/>
                </a:ln>
                <a:solidFill>
                  <a:schemeClr val="tx1"/>
                </a:solidFill>
                <a:effectLst/>
                <a:latin typeface="맑은 고딕" pitchFamily="50" charset="-127"/>
                <a:ea typeface="맑은 고딕" pitchFamily="50" charset="-127"/>
                <a:cs typeface="굴림" pitchFamily="50" charset="-127"/>
              </a:rPr>
              <a:t>개 정 이 </a:t>
            </a:r>
            <a:r>
              <a:rPr kumimoji="1" lang="ko-KR" altLang="ko-KR" sz="1600" b="1" i="0" u="sng" strike="noStrike" cap="none" normalizeH="0" baseline="0" dirty="0" err="1">
                <a:ln>
                  <a:noFill/>
                </a:ln>
                <a:solidFill>
                  <a:schemeClr val="tx1"/>
                </a:solidFill>
                <a:effectLst/>
                <a:latin typeface="맑은 고딕" pitchFamily="50" charset="-127"/>
                <a:ea typeface="맑은 고딕" pitchFamily="50" charset="-127"/>
                <a:cs typeface="굴림" pitchFamily="50" charset="-127"/>
              </a:rPr>
              <a:t>력</a:t>
            </a:r>
            <a:endParaRPr kumimoji="1" lang="ko-KR" altLang="ko-KR" sz="600" b="0" i="0" u="none" strike="noStrike" cap="none" normalizeH="0" baseline="0" dirty="0">
              <a:ln>
                <a:noFill/>
              </a:ln>
              <a:solidFill>
                <a:schemeClr val="tx1"/>
              </a:solidFill>
              <a:effectLst/>
              <a:latin typeface="굴림" pitchFamily="50" charset="-127"/>
              <a:ea typeface="굴림" pitchFamily="50" charset="-127"/>
              <a:cs typeface="굴림" pitchFamily="50" charset="-127"/>
            </a:endParaRPr>
          </a:p>
        </p:txBody>
      </p:sp>
      <p:sp>
        <p:nvSpPr>
          <p:cNvPr id="10" name="직사각형 9"/>
          <p:cNvSpPr/>
          <p:nvPr/>
        </p:nvSpPr>
        <p:spPr>
          <a:xfrm>
            <a:off x="200472" y="6093296"/>
            <a:ext cx="9289032" cy="369332"/>
          </a:xfrm>
          <a:prstGeom prst="rect">
            <a:avLst/>
          </a:prstGeom>
        </p:spPr>
        <p:txBody>
          <a:bodyPr wrap="square">
            <a:spAutoFit/>
          </a:bodyPr>
          <a:lstStyle/>
          <a:p>
            <a:pPr lvl="0" eaLnBrk="0" fontAlgn="base" latinLnBrk="0" hangingPunct="0">
              <a:spcBef>
                <a:spcPct val="0"/>
              </a:spcBef>
              <a:spcAft>
                <a:spcPct val="0"/>
              </a:spcAft>
            </a:pPr>
            <a:r>
              <a:rPr kumimoji="1" lang="ko-KR" altLang="en-US" sz="900" b="0" i="0" u="none" strike="noStrike" cap="none" normalizeH="0" baseline="0" dirty="0">
                <a:ln>
                  <a:noFill/>
                </a:ln>
                <a:solidFill>
                  <a:schemeClr val="tx1"/>
                </a:solidFill>
                <a:effectLst/>
                <a:latin typeface="+mn-ea"/>
                <a:cs typeface="굴림" pitchFamily="50" charset="-127"/>
              </a:rPr>
              <a:t>* 문서 버전 </a:t>
            </a:r>
            <a:r>
              <a:rPr kumimoji="1" lang="en-US" altLang="ko-KR" sz="900" b="0" i="0" u="none" strike="noStrike" cap="none" normalizeH="0" baseline="0" dirty="0">
                <a:ln>
                  <a:noFill/>
                </a:ln>
                <a:solidFill>
                  <a:schemeClr val="tx1"/>
                </a:solidFill>
                <a:effectLst/>
                <a:latin typeface="+mn-ea"/>
                <a:cs typeface="굴림" pitchFamily="50" charset="-127"/>
              </a:rPr>
              <a:t>: </a:t>
            </a:r>
            <a:r>
              <a:rPr kumimoji="1" lang="ko-KR" altLang="en-US" sz="900" b="0" i="0" u="none" strike="noStrike" cap="none" normalizeH="0" baseline="0" dirty="0">
                <a:ln>
                  <a:noFill/>
                </a:ln>
                <a:solidFill>
                  <a:schemeClr val="tx1"/>
                </a:solidFill>
                <a:effectLst/>
                <a:latin typeface="+mn-ea"/>
                <a:cs typeface="굴림" pitchFamily="50" charset="-127"/>
              </a:rPr>
              <a:t>최초 버전은 </a:t>
            </a:r>
            <a:r>
              <a:rPr kumimoji="1" lang="en-US" altLang="ko-KR" sz="900" b="0" i="0" u="none" strike="noStrike" cap="none" normalizeH="0" baseline="0" dirty="0">
                <a:ln>
                  <a:noFill/>
                </a:ln>
                <a:solidFill>
                  <a:schemeClr val="tx1"/>
                </a:solidFill>
                <a:effectLst/>
                <a:latin typeface="+mn-ea"/>
                <a:cs typeface="굴림" pitchFamily="50" charset="-127"/>
              </a:rPr>
              <a:t>1.0</a:t>
            </a:r>
            <a:r>
              <a:rPr kumimoji="1" lang="ko-KR" altLang="en-US" sz="900" b="0" i="0" u="none" strike="noStrike" cap="none" normalizeH="0" baseline="0" dirty="0">
                <a:ln>
                  <a:noFill/>
                </a:ln>
                <a:solidFill>
                  <a:schemeClr val="tx1"/>
                </a:solidFill>
                <a:effectLst/>
                <a:latin typeface="+mn-ea"/>
                <a:cs typeface="굴림" pitchFamily="50" charset="-127"/>
              </a:rPr>
              <a:t>으로 시작하되</a:t>
            </a:r>
            <a:r>
              <a:rPr kumimoji="1" lang="en-US" altLang="ko-KR" sz="900" b="0" i="0" u="none" strike="noStrike" cap="none" normalizeH="0" baseline="0" dirty="0">
                <a:ln>
                  <a:noFill/>
                </a:ln>
                <a:solidFill>
                  <a:schemeClr val="tx1"/>
                </a:solidFill>
                <a:effectLst/>
                <a:latin typeface="+mn-ea"/>
                <a:cs typeface="굴림" pitchFamily="50" charset="-127"/>
              </a:rPr>
              <a:t>, </a:t>
            </a:r>
            <a:r>
              <a:rPr kumimoji="1" lang="ko-KR" altLang="en-US" sz="900" b="0" i="0" u="none" strike="noStrike" cap="none" normalizeH="0" baseline="0" dirty="0">
                <a:ln>
                  <a:noFill/>
                </a:ln>
                <a:solidFill>
                  <a:schemeClr val="tx1"/>
                </a:solidFill>
                <a:effectLst/>
                <a:latin typeface="+mn-ea"/>
                <a:cs typeface="굴림" pitchFamily="50" charset="-127"/>
              </a:rPr>
              <a:t>변경 사항이 오류수정 등 미비할 경우 소수점 자리</a:t>
            </a:r>
            <a:r>
              <a:rPr kumimoji="1" lang="en-US" altLang="ko-KR" sz="900" b="0" i="0" u="none" strike="noStrike" cap="none" normalizeH="0" baseline="0" dirty="0">
                <a:ln>
                  <a:noFill/>
                </a:ln>
                <a:solidFill>
                  <a:schemeClr val="tx1"/>
                </a:solidFill>
                <a:effectLst/>
                <a:latin typeface="+mn-ea"/>
                <a:cs typeface="굴림" pitchFamily="50" charset="-127"/>
              </a:rPr>
              <a:t>, </a:t>
            </a:r>
            <a:r>
              <a:rPr kumimoji="1" lang="ko-KR" altLang="en-US" sz="900" b="0" i="0" u="none" strike="noStrike" cap="none" normalizeH="0" baseline="0" dirty="0">
                <a:ln>
                  <a:noFill/>
                </a:ln>
                <a:solidFill>
                  <a:schemeClr val="tx1"/>
                </a:solidFill>
                <a:effectLst/>
                <a:latin typeface="+mn-ea"/>
                <a:cs typeface="굴림" pitchFamily="50" charset="-127"/>
              </a:rPr>
              <a:t>내용 추가 등 중대한 변경이 발생한 경우는 정수 자리의 버전 번호 증가로 구분    </a:t>
            </a:r>
          </a:p>
          <a:p>
            <a:pPr lvl="0" eaLnBrk="0" fontAlgn="base" latinLnBrk="0" hangingPunct="0">
              <a:spcBef>
                <a:spcPct val="0"/>
              </a:spcBef>
              <a:spcAft>
                <a:spcPct val="0"/>
              </a:spcAft>
            </a:pPr>
            <a:r>
              <a:rPr kumimoji="1" lang="ko-KR" altLang="en-US" sz="900" b="0" i="0" u="none" strike="noStrike" cap="none" normalizeH="0" baseline="0" dirty="0">
                <a:ln>
                  <a:noFill/>
                </a:ln>
                <a:solidFill>
                  <a:schemeClr val="tx1"/>
                </a:solidFill>
                <a:effectLst/>
                <a:latin typeface="+mn-ea"/>
                <a:cs typeface="굴림" pitchFamily="50" charset="-127"/>
              </a:rPr>
              <a:t>* 변경 사유 </a:t>
            </a:r>
            <a:r>
              <a:rPr kumimoji="1" lang="en-US" altLang="ko-KR" sz="900" b="0" i="0" u="none" strike="noStrike" cap="none" normalizeH="0" baseline="0" dirty="0">
                <a:ln>
                  <a:noFill/>
                </a:ln>
                <a:solidFill>
                  <a:schemeClr val="tx1"/>
                </a:solidFill>
                <a:effectLst/>
                <a:latin typeface="+mn-ea"/>
                <a:cs typeface="굴림" pitchFamily="50" charset="-127"/>
              </a:rPr>
              <a:t>: </a:t>
            </a:r>
            <a:r>
              <a:rPr kumimoji="1" lang="ko-KR" altLang="en-US" sz="900" b="0" i="0" u="none" strike="noStrike" cap="none" normalizeH="0" baseline="0" dirty="0">
                <a:ln>
                  <a:noFill/>
                </a:ln>
                <a:solidFill>
                  <a:schemeClr val="tx1"/>
                </a:solidFill>
                <a:effectLst/>
                <a:latin typeface="+mn-ea"/>
                <a:cs typeface="굴림" pitchFamily="50" charset="-127"/>
              </a:rPr>
              <a:t>최초작성</a:t>
            </a:r>
            <a:r>
              <a:rPr kumimoji="1" lang="en-US" altLang="ko-KR" sz="900" b="0" i="0" u="none" strike="noStrike" cap="none" normalizeH="0" baseline="0" dirty="0">
                <a:ln>
                  <a:noFill/>
                </a:ln>
                <a:solidFill>
                  <a:schemeClr val="tx1"/>
                </a:solidFill>
                <a:effectLst/>
                <a:latin typeface="+mn-ea"/>
                <a:cs typeface="굴림" pitchFamily="50" charset="-127"/>
              </a:rPr>
              <a:t>/</a:t>
            </a:r>
            <a:r>
              <a:rPr kumimoji="1" lang="ko-KR" altLang="en-US" sz="900" b="0" i="0" u="none" strike="noStrike" cap="none" normalizeH="0" baseline="0" dirty="0">
                <a:ln>
                  <a:noFill/>
                </a:ln>
                <a:solidFill>
                  <a:schemeClr val="tx1"/>
                </a:solidFill>
                <a:effectLst/>
                <a:latin typeface="+mn-ea"/>
                <a:cs typeface="굴림" pitchFamily="50" charset="-127"/>
              </a:rPr>
              <a:t>내용수정</a:t>
            </a:r>
            <a:r>
              <a:rPr kumimoji="1" lang="en-US" altLang="ko-KR" sz="900" b="0" i="0" u="none" strike="noStrike" cap="none" normalizeH="0" baseline="0" dirty="0">
                <a:ln>
                  <a:noFill/>
                </a:ln>
                <a:solidFill>
                  <a:schemeClr val="tx1"/>
                </a:solidFill>
                <a:effectLst/>
                <a:latin typeface="+mn-ea"/>
                <a:cs typeface="굴림" pitchFamily="50" charset="-127"/>
              </a:rPr>
              <a:t>/</a:t>
            </a:r>
            <a:r>
              <a:rPr kumimoji="1" lang="ko-KR" altLang="en-US" sz="900" b="0" i="0" u="none" strike="noStrike" cap="none" normalizeH="0" baseline="0" dirty="0">
                <a:ln>
                  <a:noFill/>
                </a:ln>
                <a:solidFill>
                  <a:schemeClr val="tx1"/>
                </a:solidFill>
                <a:effectLst/>
                <a:latin typeface="+mn-ea"/>
                <a:cs typeface="굴림" pitchFamily="50" charset="-127"/>
              </a:rPr>
              <a:t>내용추가</a:t>
            </a:r>
            <a:r>
              <a:rPr kumimoji="1" lang="en-US" altLang="ko-KR" sz="900" b="0" i="0" u="none" strike="noStrike" cap="none" normalizeH="0" baseline="0" dirty="0">
                <a:ln>
                  <a:noFill/>
                </a:ln>
                <a:solidFill>
                  <a:schemeClr val="tx1"/>
                </a:solidFill>
                <a:effectLst/>
                <a:latin typeface="+mn-ea"/>
                <a:cs typeface="굴림" pitchFamily="50" charset="-127"/>
              </a:rPr>
              <a:t>/</a:t>
            </a:r>
            <a:r>
              <a:rPr kumimoji="1" lang="ko-KR" altLang="en-US" sz="900" b="0" i="0" u="none" strike="noStrike" cap="none" normalizeH="0" baseline="0" dirty="0">
                <a:ln>
                  <a:noFill/>
                </a:ln>
                <a:solidFill>
                  <a:schemeClr val="tx1"/>
                </a:solidFill>
                <a:effectLst/>
                <a:latin typeface="+mn-ea"/>
                <a:cs typeface="굴림" pitchFamily="50" charset="-127"/>
              </a:rPr>
              <a:t>내용삭제로 구분하여 기입</a:t>
            </a:r>
          </a:p>
        </p:txBody>
      </p:sp>
      <p:sp>
        <p:nvSpPr>
          <p:cNvPr id="2" name="슬라이드 번호 개체 틀 1"/>
          <p:cNvSpPr>
            <a:spLocks noGrp="1"/>
          </p:cNvSpPr>
          <p:nvPr>
            <p:ph type="sldNum" sz="quarter" idx="4"/>
          </p:nvPr>
        </p:nvSpPr>
        <p:spPr/>
        <p:txBody>
          <a:bodyPr/>
          <a:lstStyle/>
          <a:p>
            <a:fld id="{0500D182-0E45-4451-AC01-D47C2071488A}" type="slidenum">
              <a:rPr lang="ko-KR" altLang="en-US" smtClean="0"/>
              <a:pPr/>
              <a:t>1</a:t>
            </a:fld>
            <a:endParaRPr lang="ko-KR" altLang="en-US" dirty="0"/>
          </a:p>
        </p:txBody>
      </p:sp>
    </p:spTree>
    <p:extLst>
      <p:ext uri="{BB962C8B-B14F-4D97-AF65-F5344CB8AC3E}">
        <p14:creationId xmlns:p14="http://schemas.microsoft.com/office/powerpoint/2010/main" val="2142056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표 10">
            <a:extLst>
              <a:ext uri="{FF2B5EF4-FFF2-40B4-BE49-F238E27FC236}">
                <a16:creationId xmlns:a16="http://schemas.microsoft.com/office/drawing/2014/main" xmlns="" id="{F9148BB9-7B54-4714-AE20-45714929E9B5}"/>
              </a:ext>
            </a:extLst>
          </p:cNvPr>
          <p:cNvGraphicFramePr>
            <a:graphicFrameLocks noGrp="1"/>
          </p:cNvGraphicFramePr>
          <p:nvPr>
            <p:extLst>
              <p:ext uri="{D42A27DB-BD31-4B8C-83A1-F6EECF244321}">
                <p14:modId xmlns:p14="http://schemas.microsoft.com/office/powerpoint/2010/main" val="4221169700"/>
              </p:ext>
            </p:extLst>
          </p:nvPr>
        </p:nvGraphicFramePr>
        <p:xfrm>
          <a:off x="7653300" y="4101797"/>
          <a:ext cx="2160240" cy="1947145"/>
        </p:xfrm>
        <a:graphic>
          <a:graphicData uri="http://schemas.openxmlformats.org/drawingml/2006/table">
            <a:tbl>
              <a:tblPr firstRow="1" bandRow="1">
                <a:tableStyleId>{5C22544A-7EE6-4342-B048-85BDC9FD1C3A}</a:tableStyleId>
              </a:tblPr>
              <a:tblGrid>
                <a:gridCol w="225809">
                  <a:extLst>
                    <a:ext uri="{9D8B030D-6E8A-4147-A177-3AD203B41FA5}">
                      <a16:colId xmlns:a16="http://schemas.microsoft.com/office/drawing/2014/main" xmlns="" val="20000"/>
                    </a:ext>
                  </a:extLst>
                </a:gridCol>
                <a:gridCol w="1934431">
                  <a:extLst>
                    <a:ext uri="{9D8B030D-6E8A-4147-A177-3AD203B41FA5}">
                      <a16:colId xmlns:a16="http://schemas.microsoft.com/office/drawing/2014/main" xmlns="" val="20001"/>
                    </a:ext>
                  </a:extLst>
                </a:gridCol>
              </a:tblGrid>
              <a:tr h="225025">
                <a:tc gridSpan="2">
                  <a:txBody>
                    <a:bodyPr/>
                    <a:lstStyle/>
                    <a:p>
                      <a:pPr algn="ctr" latinLnBrk="1"/>
                      <a:r>
                        <a:rPr lang="en-US" altLang="ko-KR" sz="900" dirty="0">
                          <a:solidFill>
                            <a:schemeClr val="tx1"/>
                          </a:solidFill>
                        </a:rPr>
                        <a:t>LINK &amp; DESCRIPTION</a:t>
                      </a:r>
                      <a:endParaRPr lang="ko-KR" altLang="en-US" sz="9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hMerge="1">
                  <a:txBody>
                    <a:bodyPr/>
                    <a:lstStyle/>
                    <a:p>
                      <a:pPr latinLnBrk="1"/>
                      <a:endParaRPr lang="ko-KR" altLang="en-US" sz="900" dirty="0"/>
                    </a:p>
                  </a:txBody>
                  <a:tcPr marL="36000" marR="36000" anchor="ct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210314">
                <a:tc>
                  <a:txBody>
                    <a:bodyPr/>
                    <a:lstStyle/>
                    <a:p>
                      <a:pPr algn="ctr" latinLnBrk="1"/>
                      <a:r>
                        <a:rPr lang="en-US" altLang="ko-KR" sz="800" dirty="0">
                          <a:solidFill>
                            <a:schemeClr val="bg1"/>
                          </a:solidFill>
                        </a:rPr>
                        <a:t>1</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206739">
                <a:tc>
                  <a:txBody>
                    <a:bodyPr/>
                    <a:lstStyle/>
                    <a:p>
                      <a:pPr algn="ctr" latinLnBrk="1"/>
                      <a:r>
                        <a:rPr lang="en-US" altLang="ko-KR" sz="800" dirty="0">
                          <a:solidFill>
                            <a:schemeClr val="bg1"/>
                          </a:solidFill>
                        </a:rPr>
                        <a:t>2</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225025">
                <a:tc>
                  <a:txBody>
                    <a:bodyPr/>
                    <a:lstStyle/>
                    <a:p>
                      <a:pPr algn="ctr" latinLnBrk="1"/>
                      <a:r>
                        <a:rPr lang="en-US" altLang="ko-KR" sz="800" dirty="0">
                          <a:solidFill>
                            <a:schemeClr val="bg1"/>
                          </a:solidFill>
                        </a:rPr>
                        <a:t>3</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199589">
                <a:tc>
                  <a:txBody>
                    <a:bodyPr/>
                    <a:lstStyle/>
                    <a:p>
                      <a:pPr algn="ctr" latinLnBrk="1"/>
                      <a:r>
                        <a:rPr lang="en-US" altLang="ko-KR" sz="800" dirty="0">
                          <a:solidFill>
                            <a:schemeClr val="bg1"/>
                          </a:solidFill>
                        </a:rPr>
                        <a:t>4</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b="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196014">
                <a:tc>
                  <a:txBody>
                    <a:bodyPr/>
                    <a:lstStyle/>
                    <a:p>
                      <a:pPr algn="ctr" latinLnBrk="1"/>
                      <a:r>
                        <a:rPr lang="en-US" altLang="ko-KR" sz="800" dirty="0">
                          <a:solidFill>
                            <a:schemeClr val="bg1"/>
                          </a:solidFill>
                        </a:rPr>
                        <a:t>5</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0">
                <a:tc>
                  <a:txBody>
                    <a:bodyPr/>
                    <a:lstStyle/>
                    <a:p>
                      <a:pPr algn="ctr" latinLnBrk="1"/>
                      <a:r>
                        <a:rPr lang="en-US" altLang="ko-KR" sz="800" dirty="0">
                          <a:solidFill>
                            <a:schemeClr val="bg1"/>
                          </a:solidFill>
                        </a:rPr>
                        <a:t>6</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196014">
                <a:tc>
                  <a:txBody>
                    <a:bodyPr/>
                    <a:lstStyle/>
                    <a:p>
                      <a:pPr algn="ctr" latinLnBrk="1"/>
                      <a:r>
                        <a:rPr lang="en-US" altLang="ko-KR" sz="800" dirty="0">
                          <a:solidFill>
                            <a:schemeClr val="bg1"/>
                          </a:solidFill>
                        </a:rPr>
                        <a:t>7</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196014">
                <a:tc>
                  <a:txBody>
                    <a:bodyPr/>
                    <a:lstStyle/>
                    <a:p>
                      <a:pPr algn="ctr" latinLnBrk="1"/>
                      <a:r>
                        <a:rPr lang="en-US" altLang="ko-KR" sz="800" dirty="0">
                          <a:solidFill>
                            <a:schemeClr val="bg1"/>
                          </a:solidFill>
                        </a:rPr>
                        <a:t>8</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bl>
          </a:graphicData>
        </a:graphic>
      </p:graphicFrame>
      <p:sp>
        <p:nvSpPr>
          <p:cNvPr id="12" name="TextBox 11">
            <a:extLst>
              <a:ext uri="{FF2B5EF4-FFF2-40B4-BE49-F238E27FC236}">
                <a16:creationId xmlns:a16="http://schemas.microsoft.com/office/drawing/2014/main" xmlns="" id="{2F649A89-9740-4F2C-9E94-00620F9442C3}"/>
              </a:ext>
            </a:extLst>
          </p:cNvPr>
          <p:cNvSpPr txBox="1"/>
          <p:nvPr/>
        </p:nvSpPr>
        <p:spPr>
          <a:xfrm>
            <a:off x="8156730" y="662217"/>
            <a:ext cx="1656810" cy="169277"/>
          </a:xfrm>
          <a:prstGeom prst="rect">
            <a:avLst/>
          </a:prstGeom>
          <a:noFill/>
        </p:spPr>
        <p:txBody>
          <a:bodyPr wrap="square" lIns="36000" tIns="0" rIns="36000" bIns="0" rtlCol="0">
            <a:spAutoFit/>
          </a:bodyPr>
          <a:lstStyle/>
          <a:p>
            <a:r>
              <a:rPr lang="ko-KR" altLang="en-US" sz="1100" dirty="0">
                <a:latin typeface="맑은 고딕" panose="020B0503020000020004" pitchFamily="50" charset="-127"/>
                <a:ea typeface="맑은 고딕" panose="020B0503020000020004" pitchFamily="50" charset="-127"/>
              </a:rPr>
              <a:t>외국어 홈페이지 메인</a:t>
            </a:r>
          </a:p>
        </p:txBody>
      </p:sp>
      <p:sp>
        <p:nvSpPr>
          <p:cNvPr id="13" name="TextBox 12">
            <a:extLst>
              <a:ext uri="{FF2B5EF4-FFF2-40B4-BE49-F238E27FC236}">
                <a16:creationId xmlns:a16="http://schemas.microsoft.com/office/drawing/2014/main" xmlns="" id="{ACC2AA7C-586A-48EB-ADE9-482761E1BB93}"/>
              </a:ext>
            </a:extLst>
          </p:cNvPr>
          <p:cNvSpPr txBox="1"/>
          <p:nvPr/>
        </p:nvSpPr>
        <p:spPr>
          <a:xfrm>
            <a:off x="8156730" y="907026"/>
            <a:ext cx="1656810" cy="169277"/>
          </a:xfrm>
          <a:prstGeom prst="rect">
            <a:avLst/>
          </a:prstGeom>
          <a:noFill/>
        </p:spPr>
        <p:txBody>
          <a:bodyPr wrap="square" lIns="36000" tIns="0" rIns="36000" bIns="0" rtlCol="0">
            <a:spAutoFit/>
          </a:bodyPr>
          <a:lstStyle/>
          <a:p>
            <a:r>
              <a:rPr lang="en-US" altLang="ko-KR" sz="1100" dirty="0" err="1">
                <a:latin typeface="맑은 고딕" panose="020B0503020000020004" pitchFamily="50" charset="-127"/>
              </a:rPr>
              <a:t>KCDFE_Main</a:t>
            </a:r>
            <a:endParaRPr lang="ko-KR" altLang="en-US" sz="1100" dirty="0">
              <a:latin typeface="맑은 고딕" panose="020B0503020000020004" pitchFamily="50" charset="-127"/>
              <a:ea typeface="맑은 고딕" panose="020B0503020000020004" pitchFamily="50" charset="-127"/>
            </a:endParaRPr>
          </a:p>
        </p:txBody>
      </p:sp>
      <p:pic>
        <p:nvPicPr>
          <p:cNvPr id="1026" name="Picture 2" descr="http://webmail.unpl.co.kr/user/image_view.php?attachID=ajkzMzE3MDM0MjMyMzUxMzdAMzU1MDQyMzgtNzQ3ZC00OGE2LWFmNDYtN2VhYzc0YTRmMmZjfGNpZDo0MjMyMzUxMzdAMzUu&amp;cid=423235137@35504238-747d-48a6-af46-7eac74a4f2fc">
            <a:extLst>
              <a:ext uri="{FF2B5EF4-FFF2-40B4-BE49-F238E27FC236}">
                <a16:creationId xmlns:a16="http://schemas.microsoft.com/office/drawing/2014/main" xmlns="" id="{572C2885-B8E3-4686-936F-1677A72F152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0430"/>
          <a:stretch/>
        </p:blipFill>
        <p:spPr bwMode="auto">
          <a:xfrm>
            <a:off x="227475" y="831494"/>
            <a:ext cx="7155795" cy="3092561"/>
          </a:xfrm>
          <a:prstGeom prst="rect">
            <a:avLst/>
          </a:prstGeom>
          <a:noFill/>
          <a:extLst>
            <a:ext uri="{909E8E84-426E-40DD-AFC4-6F175D3DCCD1}">
              <a14:hiddenFill xmlns:a14="http://schemas.microsoft.com/office/drawing/2010/main">
                <a:solidFill>
                  <a:srgbClr val="FFFFFF"/>
                </a:solidFill>
              </a14:hiddenFill>
            </a:ext>
          </a:extLst>
        </p:spPr>
      </p:pic>
      <p:sp>
        <p:nvSpPr>
          <p:cNvPr id="3" name="직사각형 2">
            <a:extLst>
              <a:ext uri="{FF2B5EF4-FFF2-40B4-BE49-F238E27FC236}">
                <a16:creationId xmlns:a16="http://schemas.microsoft.com/office/drawing/2014/main" xmlns="" id="{0C45AD65-4221-40C3-8A5D-2F64EF4B4864}"/>
              </a:ext>
            </a:extLst>
          </p:cNvPr>
          <p:cNvSpPr/>
          <p:nvPr/>
        </p:nvSpPr>
        <p:spPr>
          <a:xfrm>
            <a:off x="6033120" y="831494"/>
            <a:ext cx="1035115" cy="2448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8" name="직사각형 27">
            <a:extLst>
              <a:ext uri="{FF2B5EF4-FFF2-40B4-BE49-F238E27FC236}">
                <a16:creationId xmlns:a16="http://schemas.microsoft.com/office/drawing/2014/main" xmlns="" id="{54F39BC3-3CE0-498B-A1BE-343FD6CBF258}"/>
              </a:ext>
            </a:extLst>
          </p:cNvPr>
          <p:cNvSpPr/>
          <p:nvPr/>
        </p:nvSpPr>
        <p:spPr>
          <a:xfrm>
            <a:off x="2477725" y="869259"/>
            <a:ext cx="2871945" cy="169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900" dirty="0">
                <a:solidFill>
                  <a:schemeClr val="tx1"/>
                </a:solidFill>
              </a:rPr>
              <a:t>Business                   About KCDF</a:t>
            </a:r>
            <a:endParaRPr lang="ko-KR" altLang="en-US" sz="900" dirty="0">
              <a:solidFill>
                <a:schemeClr val="tx1"/>
              </a:solidFill>
            </a:endParaRPr>
          </a:p>
        </p:txBody>
      </p:sp>
      <p:sp>
        <p:nvSpPr>
          <p:cNvPr id="29" name="TextBox 28">
            <a:extLst>
              <a:ext uri="{FF2B5EF4-FFF2-40B4-BE49-F238E27FC236}">
                <a16:creationId xmlns:a16="http://schemas.microsoft.com/office/drawing/2014/main" xmlns="" id="{9187C274-FF6A-42FA-86C7-D5F15056BD1F}"/>
              </a:ext>
            </a:extLst>
          </p:cNvPr>
          <p:cNvSpPr txBox="1"/>
          <p:nvPr/>
        </p:nvSpPr>
        <p:spPr>
          <a:xfrm>
            <a:off x="7642606" y="1538790"/>
            <a:ext cx="2170934" cy="830997"/>
          </a:xfrm>
          <a:prstGeom prst="rect">
            <a:avLst/>
          </a:prstGeom>
          <a:noFill/>
        </p:spPr>
        <p:txBody>
          <a:bodyPr wrap="square" rtlCol="0">
            <a:spAutoFit/>
          </a:bodyPr>
          <a:lstStyle/>
          <a:p>
            <a:pPr marL="228600" indent="-228600">
              <a:buAutoNum type="arabicPeriod"/>
            </a:pPr>
            <a:r>
              <a:rPr lang="ko-KR" altLang="en-US" sz="800" dirty="0"/>
              <a:t>외국어홈페이지 메인 </a:t>
            </a:r>
            <a:r>
              <a:rPr lang="ko-KR" altLang="en-US" sz="800" dirty="0" err="1"/>
              <a:t>비쥬얼</a:t>
            </a:r>
            <a:r>
              <a:rPr lang="ko-KR" altLang="en-US" sz="800" dirty="0"/>
              <a:t> 영역은 국문 홈페이지 </a:t>
            </a:r>
            <a:r>
              <a:rPr lang="ko-KR" altLang="en-US" sz="800" dirty="0" err="1"/>
              <a:t>비쥬얼과</a:t>
            </a:r>
            <a:r>
              <a:rPr lang="ko-KR" altLang="en-US" sz="800" dirty="0"/>
              <a:t> 연동하여 표시</a:t>
            </a:r>
            <a:endParaRPr lang="en-US" altLang="ko-KR" sz="800" dirty="0"/>
          </a:p>
          <a:p>
            <a:pPr marL="228600" indent="-228600">
              <a:buAutoNum type="arabicPeriod"/>
            </a:pPr>
            <a:r>
              <a:rPr lang="ko-KR" altLang="en-US" sz="800" dirty="0"/>
              <a:t>배너는 국문홈페이지와 </a:t>
            </a:r>
            <a:r>
              <a:rPr lang="ko-KR" altLang="en-US" sz="800" dirty="0" err="1"/>
              <a:t>메인페이지의</a:t>
            </a:r>
            <a:r>
              <a:rPr lang="ko-KR" altLang="en-US" sz="800" dirty="0"/>
              <a:t> 배너 연동하여 활용</a:t>
            </a:r>
            <a:endParaRPr lang="en-US" altLang="ko-KR" sz="800" dirty="0"/>
          </a:p>
          <a:p>
            <a:endParaRPr lang="en-US" altLang="ko-KR" sz="800" dirty="0"/>
          </a:p>
        </p:txBody>
      </p:sp>
      <p:sp>
        <p:nvSpPr>
          <p:cNvPr id="4" name="타원 3">
            <a:extLst>
              <a:ext uri="{FF2B5EF4-FFF2-40B4-BE49-F238E27FC236}">
                <a16:creationId xmlns:a16="http://schemas.microsoft.com/office/drawing/2014/main" xmlns="" id="{B2B0E7E1-5A54-4ECD-B5A5-CDAA71F76435}"/>
              </a:ext>
            </a:extLst>
          </p:cNvPr>
          <p:cNvSpPr/>
          <p:nvPr/>
        </p:nvSpPr>
        <p:spPr>
          <a:xfrm>
            <a:off x="3085292" y="1448780"/>
            <a:ext cx="1440160"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a:t>KCDF</a:t>
            </a:r>
          </a:p>
          <a:p>
            <a:pPr algn="ctr"/>
            <a:endParaRPr lang="en-US" altLang="ko-KR" dirty="0"/>
          </a:p>
          <a:p>
            <a:pPr algn="ctr"/>
            <a:endParaRPr lang="ko-KR" altLang="en-US" dirty="0"/>
          </a:p>
        </p:txBody>
      </p:sp>
      <p:sp>
        <p:nvSpPr>
          <p:cNvPr id="5" name="TextBox 4">
            <a:extLst>
              <a:ext uri="{FF2B5EF4-FFF2-40B4-BE49-F238E27FC236}">
                <a16:creationId xmlns:a16="http://schemas.microsoft.com/office/drawing/2014/main" xmlns="" id="{C5CF01F5-955E-4FB6-8ED3-072542054EDC}"/>
              </a:ext>
            </a:extLst>
          </p:cNvPr>
          <p:cNvSpPr txBox="1"/>
          <p:nvPr/>
        </p:nvSpPr>
        <p:spPr>
          <a:xfrm>
            <a:off x="3272895" y="2033845"/>
            <a:ext cx="1101584" cy="553998"/>
          </a:xfrm>
          <a:prstGeom prst="rect">
            <a:avLst/>
          </a:prstGeom>
          <a:noFill/>
        </p:spPr>
        <p:txBody>
          <a:bodyPr wrap="none" rtlCol="0">
            <a:spAutoFit/>
          </a:bodyPr>
          <a:lstStyle/>
          <a:p>
            <a:pPr algn="ctr"/>
            <a:r>
              <a:rPr lang="en-US" altLang="ko-KR" sz="1000" dirty="0"/>
              <a:t>Korea </a:t>
            </a:r>
          </a:p>
          <a:p>
            <a:pPr algn="ctr"/>
            <a:r>
              <a:rPr lang="en-US" altLang="ko-KR" sz="1000" dirty="0"/>
              <a:t>Craft &amp; Design </a:t>
            </a:r>
          </a:p>
          <a:p>
            <a:pPr algn="ctr"/>
            <a:r>
              <a:rPr lang="en-US" altLang="ko-KR" sz="1000" dirty="0"/>
              <a:t>Foundation</a:t>
            </a:r>
            <a:endParaRPr lang="ko-KR" altLang="en-US" sz="1000" dirty="0"/>
          </a:p>
        </p:txBody>
      </p:sp>
      <p:sp>
        <p:nvSpPr>
          <p:cNvPr id="30" name="TextBox 29">
            <a:extLst>
              <a:ext uri="{FF2B5EF4-FFF2-40B4-BE49-F238E27FC236}">
                <a16:creationId xmlns:a16="http://schemas.microsoft.com/office/drawing/2014/main" xmlns="" id="{635A484A-539A-40DE-ACD0-5328BD27BA7E}"/>
              </a:ext>
            </a:extLst>
          </p:cNvPr>
          <p:cNvSpPr txBox="1"/>
          <p:nvPr/>
        </p:nvSpPr>
        <p:spPr>
          <a:xfrm>
            <a:off x="4158075" y="3647056"/>
            <a:ext cx="3270199" cy="276999"/>
          </a:xfrm>
          <a:prstGeom prst="rect">
            <a:avLst/>
          </a:prstGeom>
          <a:solidFill>
            <a:srgbClr val="313131"/>
          </a:solidFill>
        </p:spPr>
        <p:txBody>
          <a:bodyPr wrap="square" rtlCol="0">
            <a:spAutoFit/>
          </a:bodyPr>
          <a:lstStyle/>
          <a:p>
            <a:r>
              <a:rPr lang="en-US" altLang="ko-KR" sz="600" dirty="0">
                <a:solidFill>
                  <a:schemeClr val="bg1"/>
                </a:solidFill>
              </a:rPr>
              <a:t>(03060)53, </a:t>
            </a:r>
            <a:r>
              <a:rPr lang="en-US" altLang="ko-KR" sz="600" dirty="0" err="1">
                <a:solidFill>
                  <a:schemeClr val="bg1"/>
                </a:solidFill>
              </a:rPr>
              <a:t>Yulgok-ro</a:t>
            </a:r>
            <a:r>
              <a:rPr lang="en-US" altLang="ko-KR" sz="600" dirty="0">
                <a:solidFill>
                  <a:schemeClr val="bg1"/>
                </a:solidFill>
              </a:rPr>
              <a:t>, </a:t>
            </a:r>
            <a:r>
              <a:rPr lang="en-US" altLang="ko-KR" sz="600" dirty="0" err="1">
                <a:solidFill>
                  <a:schemeClr val="bg1"/>
                </a:solidFill>
              </a:rPr>
              <a:t>Jongno-gu</a:t>
            </a:r>
            <a:r>
              <a:rPr lang="en-US" altLang="ko-KR" sz="600" dirty="0">
                <a:solidFill>
                  <a:schemeClr val="bg1"/>
                </a:solidFill>
              </a:rPr>
              <a:t>, Seoul, Republic of Korea (Tel: 82-2-389-7900)</a:t>
            </a:r>
          </a:p>
          <a:p>
            <a:r>
              <a:rPr lang="en-US" altLang="ko-KR" sz="600" dirty="0">
                <a:solidFill>
                  <a:schemeClr val="bg1"/>
                </a:solidFill>
              </a:rPr>
              <a:t>Copyright C KCDF. All Reserved</a:t>
            </a:r>
          </a:p>
        </p:txBody>
      </p:sp>
    </p:spTree>
    <p:extLst>
      <p:ext uri="{BB962C8B-B14F-4D97-AF65-F5344CB8AC3E}">
        <p14:creationId xmlns:p14="http://schemas.microsoft.com/office/powerpoint/2010/main" val="3288279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a:extLst>
              <a:ext uri="{FF2B5EF4-FFF2-40B4-BE49-F238E27FC236}">
                <a16:creationId xmlns:a16="http://schemas.microsoft.com/office/drawing/2014/main" xmlns="" id="{D7599055-D06C-4E5A-B965-C2349DEBA89B}"/>
              </a:ext>
            </a:extLst>
          </p:cNvPr>
          <p:cNvSpPr txBox="1"/>
          <p:nvPr/>
        </p:nvSpPr>
        <p:spPr>
          <a:xfrm>
            <a:off x="7642606" y="1538790"/>
            <a:ext cx="2170934" cy="1200329"/>
          </a:xfrm>
          <a:prstGeom prst="rect">
            <a:avLst/>
          </a:prstGeom>
          <a:noFill/>
        </p:spPr>
        <p:txBody>
          <a:bodyPr wrap="square" rtlCol="0">
            <a:spAutoFit/>
          </a:bodyPr>
          <a:lstStyle/>
          <a:p>
            <a:r>
              <a:rPr lang="ko-KR" altLang="en-US" sz="800" dirty="0"/>
              <a:t>관리자에서 </a:t>
            </a:r>
            <a:r>
              <a:rPr lang="en-US" altLang="ko-KR" sz="800" dirty="0"/>
              <a:t>BBS </a:t>
            </a:r>
            <a:r>
              <a:rPr lang="ko-KR" altLang="en-US" sz="800" dirty="0"/>
              <a:t>형식으로 등록</a:t>
            </a:r>
            <a:endParaRPr lang="en-US" altLang="ko-KR" sz="800" dirty="0"/>
          </a:p>
          <a:p>
            <a:r>
              <a:rPr lang="ko-KR" altLang="en-US" sz="800" dirty="0"/>
              <a:t>사용자 화면은 별도의 디자인을 진행하여 데이터 표시</a:t>
            </a:r>
            <a:endParaRPr lang="en-US" altLang="ko-KR" sz="800" dirty="0"/>
          </a:p>
          <a:p>
            <a:endParaRPr lang="en-US" altLang="ko-KR" sz="800" dirty="0"/>
          </a:p>
          <a:p>
            <a:r>
              <a:rPr lang="ko-KR" altLang="en-US" sz="800" dirty="0" err="1"/>
              <a:t>사업대분류는</a:t>
            </a:r>
            <a:endParaRPr lang="en-US" altLang="ko-KR" sz="800" dirty="0"/>
          </a:p>
          <a:p>
            <a:r>
              <a:rPr lang="en-US" altLang="ko-KR" sz="800" dirty="0"/>
              <a:t>Craft</a:t>
            </a:r>
          </a:p>
          <a:p>
            <a:r>
              <a:rPr lang="en-US" altLang="ko-KR" sz="800" dirty="0"/>
              <a:t>Design</a:t>
            </a:r>
          </a:p>
          <a:p>
            <a:r>
              <a:rPr lang="en-US" altLang="ko-KR" sz="800" dirty="0"/>
              <a:t>Han-</a:t>
            </a:r>
            <a:r>
              <a:rPr lang="en-US" altLang="ko-KR" sz="800" dirty="0" err="1"/>
              <a:t>bok</a:t>
            </a:r>
            <a:endParaRPr lang="en-US" altLang="ko-KR" sz="800" dirty="0"/>
          </a:p>
          <a:p>
            <a:r>
              <a:rPr lang="en-US" altLang="ko-KR" sz="800" dirty="0" err="1"/>
              <a:t>Curture</a:t>
            </a:r>
            <a:r>
              <a:rPr lang="en-US" altLang="ko-KR" sz="800" dirty="0"/>
              <a:t> Station Seoul 284</a:t>
            </a:r>
          </a:p>
        </p:txBody>
      </p:sp>
      <p:graphicFrame>
        <p:nvGraphicFramePr>
          <p:cNvPr id="11" name="표 10">
            <a:extLst>
              <a:ext uri="{FF2B5EF4-FFF2-40B4-BE49-F238E27FC236}">
                <a16:creationId xmlns:a16="http://schemas.microsoft.com/office/drawing/2014/main" xmlns="" id="{F9148BB9-7B54-4714-AE20-45714929E9B5}"/>
              </a:ext>
            </a:extLst>
          </p:cNvPr>
          <p:cNvGraphicFramePr>
            <a:graphicFrameLocks noGrp="1"/>
          </p:cNvGraphicFramePr>
          <p:nvPr>
            <p:extLst/>
          </p:nvPr>
        </p:nvGraphicFramePr>
        <p:xfrm>
          <a:off x="7653300" y="4101797"/>
          <a:ext cx="2160240" cy="2190985"/>
        </p:xfrm>
        <a:graphic>
          <a:graphicData uri="http://schemas.openxmlformats.org/drawingml/2006/table">
            <a:tbl>
              <a:tblPr firstRow="1" bandRow="1">
                <a:tableStyleId>{5C22544A-7EE6-4342-B048-85BDC9FD1C3A}</a:tableStyleId>
              </a:tblPr>
              <a:tblGrid>
                <a:gridCol w="225809">
                  <a:extLst>
                    <a:ext uri="{9D8B030D-6E8A-4147-A177-3AD203B41FA5}">
                      <a16:colId xmlns:a16="http://schemas.microsoft.com/office/drawing/2014/main" xmlns="" val="20000"/>
                    </a:ext>
                  </a:extLst>
                </a:gridCol>
                <a:gridCol w="1934431">
                  <a:extLst>
                    <a:ext uri="{9D8B030D-6E8A-4147-A177-3AD203B41FA5}">
                      <a16:colId xmlns:a16="http://schemas.microsoft.com/office/drawing/2014/main" xmlns="" val="20001"/>
                    </a:ext>
                  </a:extLst>
                </a:gridCol>
              </a:tblGrid>
              <a:tr h="225025">
                <a:tc gridSpan="2">
                  <a:txBody>
                    <a:bodyPr/>
                    <a:lstStyle/>
                    <a:p>
                      <a:pPr algn="ctr" latinLnBrk="1"/>
                      <a:r>
                        <a:rPr lang="en-US" altLang="ko-KR" sz="900" dirty="0">
                          <a:solidFill>
                            <a:schemeClr val="tx1"/>
                          </a:solidFill>
                        </a:rPr>
                        <a:t>LINK &amp; DESCRIPTION</a:t>
                      </a:r>
                      <a:endParaRPr lang="ko-KR" altLang="en-US" sz="9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hMerge="1">
                  <a:txBody>
                    <a:bodyPr/>
                    <a:lstStyle/>
                    <a:p>
                      <a:pPr latinLnBrk="1"/>
                      <a:endParaRPr lang="ko-KR" altLang="en-US" sz="900" dirty="0"/>
                    </a:p>
                  </a:txBody>
                  <a:tcPr marL="36000" marR="36000" anchor="ct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210314">
                <a:tc>
                  <a:txBody>
                    <a:bodyPr/>
                    <a:lstStyle/>
                    <a:p>
                      <a:pPr algn="ctr" latinLnBrk="1"/>
                      <a:r>
                        <a:rPr lang="en-US" altLang="ko-KR" sz="800" dirty="0">
                          <a:solidFill>
                            <a:schemeClr val="bg1"/>
                          </a:solidFill>
                        </a:rPr>
                        <a:t>1</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r>
                        <a:rPr lang="ko-KR" altLang="en-US" sz="800" b="0" dirty="0"/>
                        <a:t>등록 시 제목을 탭으로 표시하여 생성</a:t>
                      </a:r>
                      <a:endParaRPr lang="en-US" altLang="ko-KR" sz="800" b="0" dirty="0"/>
                    </a:p>
                    <a:p>
                      <a:pPr marL="0" marR="0" indent="0" algn="l" defTabSz="779252" rtl="0" eaLnBrk="1" fontAlgn="auto" latinLnBrk="1" hangingPunct="1">
                        <a:lnSpc>
                          <a:spcPct val="100000"/>
                        </a:lnSpc>
                        <a:spcBef>
                          <a:spcPts val="0"/>
                        </a:spcBef>
                        <a:spcAft>
                          <a:spcPts val="0"/>
                        </a:spcAft>
                        <a:buClrTx/>
                        <a:buSzTx/>
                        <a:buFontTx/>
                        <a:buNone/>
                        <a:tabLst/>
                        <a:defRPr/>
                      </a:pPr>
                      <a:r>
                        <a:rPr lang="ko-KR" altLang="en-US" sz="800" b="0" dirty="0"/>
                        <a:t>탭 클릭 시 상세내용이 하단에 표시되도록 개발</a:t>
                      </a: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206739">
                <a:tc>
                  <a:txBody>
                    <a:bodyPr/>
                    <a:lstStyle/>
                    <a:p>
                      <a:pPr algn="ctr" latinLnBrk="1"/>
                      <a:r>
                        <a:rPr lang="en-US" altLang="ko-KR" sz="800" dirty="0">
                          <a:solidFill>
                            <a:schemeClr val="bg1"/>
                          </a:solidFill>
                        </a:rPr>
                        <a:t>2</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225025">
                <a:tc>
                  <a:txBody>
                    <a:bodyPr/>
                    <a:lstStyle/>
                    <a:p>
                      <a:pPr algn="ctr" latinLnBrk="1"/>
                      <a:r>
                        <a:rPr lang="en-US" altLang="ko-KR" sz="800" dirty="0">
                          <a:solidFill>
                            <a:schemeClr val="bg1"/>
                          </a:solidFill>
                        </a:rPr>
                        <a:t>3</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199589">
                <a:tc>
                  <a:txBody>
                    <a:bodyPr/>
                    <a:lstStyle/>
                    <a:p>
                      <a:pPr algn="ctr" latinLnBrk="1"/>
                      <a:r>
                        <a:rPr lang="en-US" altLang="ko-KR" sz="800" dirty="0">
                          <a:solidFill>
                            <a:schemeClr val="bg1"/>
                          </a:solidFill>
                        </a:rPr>
                        <a:t>4</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b="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196014">
                <a:tc>
                  <a:txBody>
                    <a:bodyPr/>
                    <a:lstStyle/>
                    <a:p>
                      <a:pPr algn="ctr" latinLnBrk="1"/>
                      <a:r>
                        <a:rPr lang="en-US" altLang="ko-KR" sz="800" dirty="0">
                          <a:solidFill>
                            <a:schemeClr val="bg1"/>
                          </a:solidFill>
                        </a:rPr>
                        <a:t>5</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0">
                <a:tc>
                  <a:txBody>
                    <a:bodyPr/>
                    <a:lstStyle/>
                    <a:p>
                      <a:pPr algn="ctr" latinLnBrk="1"/>
                      <a:r>
                        <a:rPr lang="en-US" altLang="ko-KR" sz="800" dirty="0">
                          <a:solidFill>
                            <a:schemeClr val="bg1"/>
                          </a:solidFill>
                        </a:rPr>
                        <a:t>6</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196014">
                <a:tc>
                  <a:txBody>
                    <a:bodyPr/>
                    <a:lstStyle/>
                    <a:p>
                      <a:pPr algn="ctr" latinLnBrk="1"/>
                      <a:r>
                        <a:rPr lang="en-US" altLang="ko-KR" sz="800" dirty="0">
                          <a:solidFill>
                            <a:schemeClr val="bg1"/>
                          </a:solidFill>
                        </a:rPr>
                        <a:t>7</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196014">
                <a:tc>
                  <a:txBody>
                    <a:bodyPr/>
                    <a:lstStyle/>
                    <a:p>
                      <a:pPr algn="ctr" latinLnBrk="1"/>
                      <a:r>
                        <a:rPr lang="en-US" altLang="ko-KR" sz="800" dirty="0">
                          <a:solidFill>
                            <a:schemeClr val="bg1"/>
                          </a:solidFill>
                        </a:rPr>
                        <a:t>8</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bl>
          </a:graphicData>
        </a:graphic>
      </p:graphicFrame>
      <p:sp>
        <p:nvSpPr>
          <p:cNvPr id="12" name="TextBox 11">
            <a:extLst>
              <a:ext uri="{FF2B5EF4-FFF2-40B4-BE49-F238E27FC236}">
                <a16:creationId xmlns:a16="http://schemas.microsoft.com/office/drawing/2014/main" xmlns="" id="{2F649A89-9740-4F2C-9E94-00620F9442C3}"/>
              </a:ext>
            </a:extLst>
          </p:cNvPr>
          <p:cNvSpPr txBox="1"/>
          <p:nvPr/>
        </p:nvSpPr>
        <p:spPr>
          <a:xfrm>
            <a:off x="8156730" y="662217"/>
            <a:ext cx="1656810" cy="169277"/>
          </a:xfrm>
          <a:prstGeom prst="rect">
            <a:avLst/>
          </a:prstGeom>
          <a:noFill/>
        </p:spPr>
        <p:txBody>
          <a:bodyPr wrap="square" lIns="36000" tIns="0" rIns="36000" bIns="0" rtlCol="0">
            <a:spAutoFit/>
          </a:bodyPr>
          <a:lstStyle/>
          <a:p>
            <a:r>
              <a:rPr lang="ko-KR" altLang="en-US" sz="1100" dirty="0">
                <a:latin typeface="맑은 고딕" panose="020B0503020000020004" pitchFamily="50" charset="-127"/>
                <a:ea typeface="맑은 고딕" panose="020B0503020000020004" pitchFamily="50" charset="-127"/>
              </a:rPr>
              <a:t>사업소개</a:t>
            </a:r>
          </a:p>
        </p:txBody>
      </p:sp>
      <p:sp>
        <p:nvSpPr>
          <p:cNvPr id="13" name="TextBox 12">
            <a:extLst>
              <a:ext uri="{FF2B5EF4-FFF2-40B4-BE49-F238E27FC236}">
                <a16:creationId xmlns:a16="http://schemas.microsoft.com/office/drawing/2014/main" xmlns="" id="{ACC2AA7C-586A-48EB-ADE9-482761E1BB93}"/>
              </a:ext>
            </a:extLst>
          </p:cNvPr>
          <p:cNvSpPr txBox="1"/>
          <p:nvPr/>
        </p:nvSpPr>
        <p:spPr>
          <a:xfrm>
            <a:off x="8156730" y="907026"/>
            <a:ext cx="1656810" cy="169277"/>
          </a:xfrm>
          <a:prstGeom prst="rect">
            <a:avLst/>
          </a:prstGeom>
          <a:noFill/>
        </p:spPr>
        <p:txBody>
          <a:bodyPr wrap="square" lIns="36000" tIns="0" rIns="36000" bIns="0" rtlCol="0">
            <a:spAutoFit/>
          </a:bodyPr>
          <a:lstStyle/>
          <a:p>
            <a:r>
              <a:rPr lang="en-US" altLang="ko-KR" sz="1100" dirty="0">
                <a:latin typeface="맑은 고딕" panose="020B0503020000020004" pitchFamily="50" charset="-127"/>
              </a:rPr>
              <a:t>KCDFE_01</a:t>
            </a:r>
            <a:endParaRPr lang="ko-KR" altLang="en-US" sz="1100" dirty="0">
              <a:latin typeface="맑은 고딕" panose="020B0503020000020004" pitchFamily="50" charset="-127"/>
            </a:endParaRPr>
          </a:p>
        </p:txBody>
      </p:sp>
      <p:sp>
        <p:nvSpPr>
          <p:cNvPr id="14" name="TextBox 13">
            <a:extLst>
              <a:ext uri="{FF2B5EF4-FFF2-40B4-BE49-F238E27FC236}">
                <a16:creationId xmlns:a16="http://schemas.microsoft.com/office/drawing/2014/main" xmlns="" id="{EC3F26DC-AA1B-4E4F-9F4F-E72A333FC248}"/>
              </a:ext>
            </a:extLst>
          </p:cNvPr>
          <p:cNvSpPr txBox="1"/>
          <p:nvPr/>
        </p:nvSpPr>
        <p:spPr>
          <a:xfrm>
            <a:off x="182470" y="537694"/>
            <a:ext cx="1465466" cy="369332"/>
          </a:xfrm>
          <a:prstGeom prst="rect">
            <a:avLst/>
          </a:prstGeom>
          <a:noFill/>
        </p:spPr>
        <p:txBody>
          <a:bodyPr wrap="none" rtlCol="0">
            <a:spAutoFit/>
          </a:bodyPr>
          <a:lstStyle/>
          <a:p>
            <a:r>
              <a:rPr lang="ko-KR" altLang="en-US" dirty="0" err="1"/>
              <a:t>사업대분류</a:t>
            </a:r>
            <a:r>
              <a:rPr lang="en-US" altLang="ko-KR" dirty="0"/>
              <a:t>1</a:t>
            </a:r>
            <a:endParaRPr lang="ko-KR" altLang="en-US" dirty="0"/>
          </a:p>
        </p:txBody>
      </p:sp>
      <p:sp>
        <p:nvSpPr>
          <p:cNvPr id="15" name="직사각형 14">
            <a:extLst>
              <a:ext uri="{FF2B5EF4-FFF2-40B4-BE49-F238E27FC236}">
                <a16:creationId xmlns:a16="http://schemas.microsoft.com/office/drawing/2014/main" xmlns="" id="{70D6A42F-EA63-43B5-B27C-6D02D04EEA27}"/>
              </a:ext>
            </a:extLst>
          </p:cNvPr>
          <p:cNvSpPr/>
          <p:nvPr/>
        </p:nvSpPr>
        <p:spPr>
          <a:xfrm>
            <a:off x="3445108" y="542687"/>
            <a:ext cx="4028172" cy="277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r">
              <a:lnSpc>
                <a:spcPct val="150000"/>
              </a:lnSpc>
            </a:pPr>
            <a:r>
              <a:rPr lang="en-US" altLang="ko-KR" sz="800" dirty="0">
                <a:solidFill>
                  <a:schemeClr val="tx1">
                    <a:lumMod val="75000"/>
                    <a:lumOff val="25000"/>
                  </a:schemeClr>
                </a:solidFill>
              </a:rPr>
              <a:t>Home</a:t>
            </a:r>
            <a:r>
              <a:rPr lang="ko-KR" altLang="en-US" sz="800" dirty="0">
                <a:solidFill>
                  <a:schemeClr val="tx1">
                    <a:lumMod val="75000"/>
                    <a:lumOff val="25000"/>
                  </a:schemeClr>
                </a:solidFill>
              </a:rPr>
              <a:t> </a:t>
            </a:r>
            <a:r>
              <a:rPr lang="en-US" altLang="ko-KR" sz="800" dirty="0">
                <a:solidFill>
                  <a:schemeClr val="tx1">
                    <a:lumMod val="75000"/>
                    <a:lumOff val="25000"/>
                  </a:schemeClr>
                </a:solidFill>
              </a:rPr>
              <a:t>&gt; Business&gt; Craft</a:t>
            </a:r>
          </a:p>
        </p:txBody>
      </p:sp>
      <p:cxnSp>
        <p:nvCxnSpPr>
          <p:cNvPr id="16" name="직선 연결선 15">
            <a:extLst>
              <a:ext uri="{FF2B5EF4-FFF2-40B4-BE49-F238E27FC236}">
                <a16:creationId xmlns:a16="http://schemas.microsoft.com/office/drawing/2014/main" xmlns="" id="{D0748A36-3ED8-4264-937F-4A1E3A4EDC01}"/>
              </a:ext>
            </a:extLst>
          </p:cNvPr>
          <p:cNvCxnSpPr/>
          <p:nvPr/>
        </p:nvCxnSpPr>
        <p:spPr>
          <a:xfrm>
            <a:off x="182470" y="964218"/>
            <a:ext cx="7290810" cy="0"/>
          </a:xfrm>
          <a:prstGeom prst="line">
            <a:avLst/>
          </a:prstGeom>
        </p:spPr>
        <p:style>
          <a:lnRef idx="1">
            <a:schemeClr val="dk1"/>
          </a:lnRef>
          <a:fillRef idx="0">
            <a:schemeClr val="dk1"/>
          </a:fillRef>
          <a:effectRef idx="0">
            <a:schemeClr val="dk1"/>
          </a:effectRef>
          <a:fontRef idx="minor">
            <a:schemeClr val="tx1"/>
          </a:fontRef>
        </p:style>
      </p:cxnSp>
      <p:sp>
        <p:nvSpPr>
          <p:cNvPr id="17" name="직사각형 16">
            <a:extLst>
              <a:ext uri="{FF2B5EF4-FFF2-40B4-BE49-F238E27FC236}">
                <a16:creationId xmlns:a16="http://schemas.microsoft.com/office/drawing/2014/main" xmlns="" id="{5768CAC6-8EF0-4941-8A9E-0F6C3278747F}"/>
              </a:ext>
            </a:extLst>
          </p:cNvPr>
          <p:cNvSpPr/>
          <p:nvPr/>
        </p:nvSpPr>
        <p:spPr>
          <a:xfrm>
            <a:off x="182470" y="1953550"/>
            <a:ext cx="4230470" cy="276999"/>
          </a:xfrm>
          <a:prstGeom prst="rect">
            <a:avLst/>
          </a:prstGeom>
        </p:spPr>
        <p:txBody>
          <a:bodyPr wrap="square">
            <a:spAutoFit/>
          </a:bodyPr>
          <a:lstStyle/>
          <a:p>
            <a:r>
              <a:rPr lang="en-US" altLang="ko-KR" sz="1200" b="1" dirty="0"/>
              <a:t>※ </a:t>
            </a:r>
            <a:r>
              <a:rPr lang="ko-KR" altLang="en-US" sz="1200" b="1" dirty="0"/>
              <a:t>사업명 </a:t>
            </a:r>
            <a:endParaRPr lang="en-US" altLang="ko-KR" sz="900" dirty="0"/>
          </a:p>
        </p:txBody>
      </p:sp>
      <p:sp>
        <p:nvSpPr>
          <p:cNvPr id="20" name="직사각형 19">
            <a:extLst>
              <a:ext uri="{FF2B5EF4-FFF2-40B4-BE49-F238E27FC236}">
                <a16:creationId xmlns:a16="http://schemas.microsoft.com/office/drawing/2014/main" xmlns="" id="{BD7DEF7D-0173-42E2-918E-F901F12C779F}"/>
              </a:ext>
            </a:extLst>
          </p:cNvPr>
          <p:cNvSpPr/>
          <p:nvPr/>
        </p:nvSpPr>
        <p:spPr>
          <a:xfrm>
            <a:off x="182470" y="3415258"/>
            <a:ext cx="7246382" cy="415498"/>
          </a:xfrm>
          <a:prstGeom prst="rect">
            <a:avLst/>
          </a:prstGeom>
        </p:spPr>
        <p:txBody>
          <a:bodyPr wrap="square">
            <a:spAutoFit/>
          </a:bodyPr>
          <a:lstStyle/>
          <a:p>
            <a:r>
              <a:rPr lang="ko-KR" altLang="en-US" sz="1050" dirty="0"/>
              <a:t>공예문화산업 종사자들과 소비자가 함께 만나는 최대 규모의 공예 전문 박람회로 차세대 공예작가 발굴 및 </a:t>
            </a:r>
            <a:r>
              <a:rPr lang="ko-KR" altLang="en-US" sz="1050" dirty="0" err="1"/>
              <a:t>인큐베이팅을</a:t>
            </a:r>
            <a:r>
              <a:rPr lang="ko-KR" altLang="en-US" sz="1050" dirty="0"/>
              <a:t> 통해 공예산업 활성화</a:t>
            </a:r>
            <a:r>
              <a:rPr lang="en-US" altLang="ko-KR" sz="1050" dirty="0"/>
              <a:t>.... </a:t>
            </a:r>
          </a:p>
        </p:txBody>
      </p:sp>
      <p:sp>
        <p:nvSpPr>
          <p:cNvPr id="23" name="직사각형 22">
            <a:extLst>
              <a:ext uri="{FF2B5EF4-FFF2-40B4-BE49-F238E27FC236}">
                <a16:creationId xmlns:a16="http://schemas.microsoft.com/office/drawing/2014/main" xmlns="" id="{9FB06292-E60A-4B82-B041-26FEEFF9270A}"/>
              </a:ext>
            </a:extLst>
          </p:cNvPr>
          <p:cNvSpPr/>
          <p:nvPr/>
        </p:nvSpPr>
        <p:spPr>
          <a:xfrm>
            <a:off x="182470" y="4302413"/>
            <a:ext cx="7246382" cy="253916"/>
          </a:xfrm>
          <a:prstGeom prst="rect">
            <a:avLst/>
          </a:prstGeom>
        </p:spPr>
        <p:txBody>
          <a:bodyPr wrap="square">
            <a:spAutoFit/>
          </a:bodyPr>
          <a:lstStyle/>
          <a:p>
            <a:r>
              <a:rPr lang="en-US" altLang="ko-KR" sz="1050" dirty="0"/>
              <a:t>YYYY-MM-DD ~ YYYY-MM-DD</a:t>
            </a:r>
          </a:p>
        </p:txBody>
      </p:sp>
      <p:sp>
        <p:nvSpPr>
          <p:cNvPr id="31" name="직사각형 30">
            <a:extLst>
              <a:ext uri="{FF2B5EF4-FFF2-40B4-BE49-F238E27FC236}">
                <a16:creationId xmlns:a16="http://schemas.microsoft.com/office/drawing/2014/main" xmlns="" id="{505FC951-F995-429F-A5A9-9237FA16FCD6}"/>
              </a:ext>
            </a:extLst>
          </p:cNvPr>
          <p:cNvSpPr/>
          <p:nvPr/>
        </p:nvSpPr>
        <p:spPr>
          <a:xfrm>
            <a:off x="155987" y="6230051"/>
            <a:ext cx="7317292" cy="3150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400" dirty="0">
                <a:solidFill>
                  <a:schemeClr val="tx1">
                    <a:lumMod val="50000"/>
                    <a:lumOff val="50000"/>
                  </a:schemeClr>
                </a:solidFill>
              </a:rPr>
              <a:t>다음페이지에 계속</a:t>
            </a:r>
          </a:p>
        </p:txBody>
      </p:sp>
      <p:sp>
        <p:nvSpPr>
          <p:cNvPr id="32" name="직사각형 31">
            <a:extLst>
              <a:ext uri="{FF2B5EF4-FFF2-40B4-BE49-F238E27FC236}">
                <a16:creationId xmlns:a16="http://schemas.microsoft.com/office/drawing/2014/main" xmlns="" id="{AC627BB3-54D1-4489-9846-443CC59E691C}"/>
              </a:ext>
            </a:extLst>
          </p:cNvPr>
          <p:cNvSpPr/>
          <p:nvPr/>
        </p:nvSpPr>
        <p:spPr>
          <a:xfrm>
            <a:off x="182470" y="2635886"/>
            <a:ext cx="7290810" cy="694538"/>
          </a:xfrm>
          <a:prstGeom prst="rect">
            <a:avLst/>
          </a:prstGeom>
          <a:pattFill prst="pct5">
            <a:fgClr>
              <a:schemeClr val="tx1">
                <a:lumMod val="50000"/>
                <a:lumOff val="50000"/>
              </a:schemeClr>
            </a:fgClr>
            <a:bgClr>
              <a:schemeClr val="bg1"/>
            </a:bgClr>
          </a:patt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r>
              <a:rPr lang="en-US" altLang="ko-KR" b="1" dirty="0">
                <a:solidFill>
                  <a:schemeClr val="tx1"/>
                </a:solidFill>
              </a:rPr>
              <a:t>IMG</a:t>
            </a:r>
            <a:endParaRPr lang="ko-KR" altLang="en-US" b="1" dirty="0">
              <a:solidFill>
                <a:schemeClr val="tx1"/>
              </a:solidFill>
            </a:endParaRPr>
          </a:p>
        </p:txBody>
      </p:sp>
      <p:graphicFrame>
        <p:nvGraphicFramePr>
          <p:cNvPr id="2" name="표 1">
            <a:extLst>
              <a:ext uri="{FF2B5EF4-FFF2-40B4-BE49-F238E27FC236}">
                <a16:creationId xmlns:a16="http://schemas.microsoft.com/office/drawing/2014/main" xmlns="" id="{8199044A-2E01-4326-B14D-5B689B6F1002}"/>
              </a:ext>
            </a:extLst>
          </p:cNvPr>
          <p:cNvGraphicFramePr>
            <a:graphicFrameLocks noGrp="1"/>
          </p:cNvGraphicFramePr>
          <p:nvPr>
            <p:extLst/>
          </p:nvPr>
        </p:nvGraphicFramePr>
        <p:xfrm>
          <a:off x="182469" y="1076303"/>
          <a:ext cx="7290808" cy="741680"/>
        </p:xfrm>
        <a:graphic>
          <a:graphicData uri="http://schemas.openxmlformats.org/drawingml/2006/table">
            <a:tbl>
              <a:tblPr firstRow="1" bandRow="1">
                <a:tableStyleId>{5C22544A-7EE6-4342-B048-85BDC9FD1C3A}</a:tableStyleId>
              </a:tblPr>
              <a:tblGrid>
                <a:gridCol w="1822702">
                  <a:extLst>
                    <a:ext uri="{9D8B030D-6E8A-4147-A177-3AD203B41FA5}">
                      <a16:colId xmlns:a16="http://schemas.microsoft.com/office/drawing/2014/main" xmlns="" val="2780867738"/>
                    </a:ext>
                  </a:extLst>
                </a:gridCol>
                <a:gridCol w="1822702">
                  <a:extLst>
                    <a:ext uri="{9D8B030D-6E8A-4147-A177-3AD203B41FA5}">
                      <a16:colId xmlns:a16="http://schemas.microsoft.com/office/drawing/2014/main" xmlns="" val="3965589278"/>
                    </a:ext>
                  </a:extLst>
                </a:gridCol>
                <a:gridCol w="1822702">
                  <a:extLst>
                    <a:ext uri="{9D8B030D-6E8A-4147-A177-3AD203B41FA5}">
                      <a16:colId xmlns:a16="http://schemas.microsoft.com/office/drawing/2014/main" xmlns="" val="2410300388"/>
                    </a:ext>
                  </a:extLst>
                </a:gridCol>
                <a:gridCol w="1822702">
                  <a:extLst>
                    <a:ext uri="{9D8B030D-6E8A-4147-A177-3AD203B41FA5}">
                      <a16:colId xmlns:a16="http://schemas.microsoft.com/office/drawing/2014/main" xmlns="" val="112681164"/>
                    </a:ext>
                  </a:extLst>
                </a:gridCol>
              </a:tblGrid>
              <a:tr h="370840">
                <a:tc>
                  <a:txBody>
                    <a:bodyPr/>
                    <a:lstStyle/>
                    <a:p>
                      <a:pPr latinLnBrk="1"/>
                      <a:r>
                        <a:rPr lang="ko-KR" altLang="en-US" sz="1000" b="0" dirty="0">
                          <a:solidFill>
                            <a:schemeClr val="tx1"/>
                          </a:solidFill>
                        </a:rPr>
                        <a:t>사업명</a:t>
                      </a:r>
                      <a:r>
                        <a:rPr lang="en-US" altLang="ko-KR" sz="1000" b="0" dirty="0">
                          <a:solidFill>
                            <a:schemeClr val="tx1"/>
                          </a:solidFill>
                        </a:rPr>
                        <a:t>1</a:t>
                      </a:r>
                      <a:endParaRPr lang="ko-KR" altLang="en-US" sz="1000" b="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sz="1000" b="0" dirty="0">
                          <a:solidFill>
                            <a:schemeClr val="tx1"/>
                          </a:solidFill>
                        </a:rPr>
                        <a:t>사업명</a:t>
                      </a:r>
                      <a:r>
                        <a:rPr lang="en-US" altLang="ko-KR" sz="1000" b="0" dirty="0">
                          <a:solidFill>
                            <a:schemeClr val="tx1"/>
                          </a:solidFill>
                        </a:rPr>
                        <a:t>2</a:t>
                      </a:r>
                      <a:endParaRPr lang="ko-KR" altLang="en-US" sz="1000" b="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ko-KR" altLang="en-US" sz="1000" b="0" dirty="0">
                          <a:solidFill>
                            <a:schemeClr val="tx1"/>
                          </a:solidFill>
                        </a:rPr>
                        <a:t>사업명</a:t>
                      </a:r>
                      <a:r>
                        <a:rPr lang="en-US" altLang="ko-KR" sz="1000" b="0" dirty="0">
                          <a:solidFill>
                            <a:schemeClr val="tx1"/>
                          </a:solidFill>
                        </a:rPr>
                        <a:t>3</a:t>
                      </a:r>
                      <a:endParaRPr lang="ko-KR" altLang="en-US" sz="1000" b="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ko-KR" altLang="en-US" sz="1000" b="0" dirty="0">
                          <a:solidFill>
                            <a:schemeClr val="tx1"/>
                          </a:solidFill>
                        </a:rPr>
                        <a:t>사업명</a:t>
                      </a:r>
                      <a:r>
                        <a:rPr lang="en-US" altLang="ko-KR" sz="1000" b="0" dirty="0">
                          <a:solidFill>
                            <a:schemeClr val="tx1"/>
                          </a:solidFill>
                        </a:rPr>
                        <a:t>4</a:t>
                      </a:r>
                      <a:endParaRPr lang="ko-KR" altLang="en-US" sz="1000" b="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828896619"/>
                  </a:ext>
                </a:extLst>
              </a:tr>
              <a:tr h="370840">
                <a:tc>
                  <a:txBody>
                    <a:bodyPr/>
                    <a:lstStyle/>
                    <a:p>
                      <a:pPr latinLnBrk="1"/>
                      <a:r>
                        <a:rPr lang="ko-KR" altLang="en-US" sz="1000" b="0" dirty="0">
                          <a:solidFill>
                            <a:schemeClr val="tx1"/>
                          </a:solidFill>
                        </a:rPr>
                        <a:t>사업명</a:t>
                      </a:r>
                      <a:r>
                        <a:rPr lang="en-US" altLang="ko-KR" sz="1000" b="0" dirty="0">
                          <a:solidFill>
                            <a:schemeClr val="tx1"/>
                          </a:solidFill>
                        </a:rPr>
                        <a:t>5</a:t>
                      </a:r>
                      <a:endParaRPr lang="ko-KR" altLang="en-US" sz="1000" b="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ko-KR" altLang="en-US" sz="1000" b="0" dirty="0">
                          <a:solidFill>
                            <a:schemeClr val="tx1"/>
                          </a:solidFill>
                        </a:rPr>
                        <a:t>사업명</a:t>
                      </a:r>
                      <a:r>
                        <a:rPr lang="en-US" altLang="ko-KR" sz="1000" b="0" dirty="0">
                          <a:solidFill>
                            <a:schemeClr val="tx1"/>
                          </a:solidFill>
                        </a:rPr>
                        <a:t>6</a:t>
                      </a:r>
                      <a:endParaRPr lang="ko-KR" altLang="en-US" sz="1000" b="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ko-KR" altLang="en-US" sz="1000" b="0" dirty="0">
                          <a:solidFill>
                            <a:schemeClr val="tx1"/>
                          </a:solidFill>
                        </a:rPr>
                        <a:t>사업명</a:t>
                      </a:r>
                      <a:r>
                        <a:rPr lang="en-US" altLang="ko-KR" sz="1000" b="0" dirty="0">
                          <a:solidFill>
                            <a:schemeClr val="tx1"/>
                          </a:solidFill>
                        </a:rPr>
                        <a:t>7</a:t>
                      </a:r>
                      <a:endParaRPr lang="ko-KR" altLang="en-US" sz="1000" b="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ko-KR" altLang="en-US" sz="1000" b="0" dirty="0">
                          <a:solidFill>
                            <a:schemeClr val="tx1"/>
                          </a:solidFill>
                        </a:rPr>
                        <a:t>사업명</a:t>
                      </a:r>
                      <a:r>
                        <a:rPr lang="en-US" altLang="ko-KR" sz="1000" b="0" dirty="0">
                          <a:solidFill>
                            <a:schemeClr val="tx1"/>
                          </a:solidFill>
                        </a:rPr>
                        <a:t>8</a:t>
                      </a:r>
                      <a:endParaRPr lang="ko-KR" altLang="en-US" sz="1000" b="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756607580"/>
                  </a:ext>
                </a:extLst>
              </a:tr>
            </a:tbl>
          </a:graphicData>
        </a:graphic>
      </p:graphicFrame>
      <p:sp>
        <p:nvSpPr>
          <p:cNvPr id="18" name="타원 17">
            <a:extLst>
              <a:ext uri="{FF2B5EF4-FFF2-40B4-BE49-F238E27FC236}">
                <a16:creationId xmlns:a16="http://schemas.microsoft.com/office/drawing/2014/main" xmlns="" id="{62CF027A-5FE6-48D9-8F49-6DBFAA9B309C}"/>
              </a:ext>
            </a:extLst>
          </p:cNvPr>
          <p:cNvSpPr/>
          <p:nvPr/>
        </p:nvSpPr>
        <p:spPr>
          <a:xfrm>
            <a:off x="175549" y="1108182"/>
            <a:ext cx="169946" cy="16994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00" b="1" dirty="0"/>
              <a:t>1</a:t>
            </a:r>
            <a:endParaRPr lang="ko-KR" altLang="en-US" sz="1000" b="1" dirty="0"/>
          </a:p>
        </p:txBody>
      </p:sp>
      <p:sp>
        <p:nvSpPr>
          <p:cNvPr id="19" name="직사각형 18">
            <a:extLst>
              <a:ext uri="{FF2B5EF4-FFF2-40B4-BE49-F238E27FC236}">
                <a16:creationId xmlns:a16="http://schemas.microsoft.com/office/drawing/2014/main" xmlns="" id="{B122A350-011B-40DC-819A-3501251E5F43}"/>
              </a:ext>
            </a:extLst>
          </p:cNvPr>
          <p:cNvSpPr/>
          <p:nvPr/>
        </p:nvSpPr>
        <p:spPr>
          <a:xfrm>
            <a:off x="182470" y="2319510"/>
            <a:ext cx="4230470" cy="261610"/>
          </a:xfrm>
          <a:prstGeom prst="rect">
            <a:avLst/>
          </a:prstGeom>
        </p:spPr>
        <p:txBody>
          <a:bodyPr wrap="square">
            <a:spAutoFit/>
          </a:bodyPr>
          <a:lstStyle/>
          <a:p>
            <a:r>
              <a:rPr lang="en-US" altLang="ko-KR" sz="1100" b="1" dirty="0"/>
              <a:t>- Business</a:t>
            </a:r>
            <a:r>
              <a:rPr lang="ko-KR" altLang="en-US" sz="1100" b="1" dirty="0"/>
              <a:t> </a:t>
            </a:r>
            <a:r>
              <a:rPr lang="en-US" altLang="ko-KR" sz="1100" b="1" dirty="0"/>
              <a:t>Purpose</a:t>
            </a:r>
            <a:r>
              <a:rPr lang="ko-KR" altLang="en-US" sz="1100" b="1" dirty="0"/>
              <a:t> </a:t>
            </a:r>
            <a:endParaRPr lang="en-US" altLang="ko-KR" sz="800" dirty="0"/>
          </a:p>
        </p:txBody>
      </p:sp>
      <p:sp>
        <p:nvSpPr>
          <p:cNvPr id="21" name="직사각형 20">
            <a:extLst>
              <a:ext uri="{FF2B5EF4-FFF2-40B4-BE49-F238E27FC236}">
                <a16:creationId xmlns:a16="http://schemas.microsoft.com/office/drawing/2014/main" xmlns="" id="{B74BA564-819B-4707-8333-228AAA6FF65C}"/>
              </a:ext>
            </a:extLst>
          </p:cNvPr>
          <p:cNvSpPr/>
          <p:nvPr/>
        </p:nvSpPr>
        <p:spPr>
          <a:xfrm>
            <a:off x="182470" y="3995941"/>
            <a:ext cx="4230470" cy="261610"/>
          </a:xfrm>
          <a:prstGeom prst="rect">
            <a:avLst/>
          </a:prstGeom>
        </p:spPr>
        <p:txBody>
          <a:bodyPr wrap="square">
            <a:spAutoFit/>
          </a:bodyPr>
          <a:lstStyle/>
          <a:p>
            <a:r>
              <a:rPr lang="en-US" altLang="ko-KR" sz="1100" b="1" dirty="0"/>
              <a:t>- Business Period</a:t>
            </a:r>
            <a:r>
              <a:rPr lang="ko-KR" altLang="en-US" sz="1100" b="1" dirty="0"/>
              <a:t> </a:t>
            </a:r>
            <a:endParaRPr lang="en-US" altLang="ko-KR" sz="800" dirty="0"/>
          </a:p>
        </p:txBody>
      </p:sp>
      <p:sp>
        <p:nvSpPr>
          <p:cNvPr id="22" name="직사각형 21">
            <a:extLst>
              <a:ext uri="{FF2B5EF4-FFF2-40B4-BE49-F238E27FC236}">
                <a16:creationId xmlns:a16="http://schemas.microsoft.com/office/drawing/2014/main" xmlns="" id="{0E3F4EC1-8D91-46DC-B4B3-9ACA83B50DC8}"/>
              </a:ext>
            </a:extLst>
          </p:cNvPr>
          <p:cNvSpPr/>
          <p:nvPr/>
        </p:nvSpPr>
        <p:spPr>
          <a:xfrm>
            <a:off x="182470" y="5794929"/>
            <a:ext cx="7246382" cy="253916"/>
          </a:xfrm>
          <a:prstGeom prst="rect">
            <a:avLst/>
          </a:prstGeom>
        </p:spPr>
        <p:txBody>
          <a:bodyPr wrap="square">
            <a:spAutoFit/>
          </a:bodyPr>
          <a:lstStyle/>
          <a:p>
            <a:r>
              <a:rPr lang="ko-KR" altLang="en-US" sz="1050" dirty="0"/>
              <a:t>공예작가</a:t>
            </a:r>
            <a:r>
              <a:rPr lang="en-US" altLang="ko-KR" sz="1050" dirty="0"/>
              <a:t>, </a:t>
            </a:r>
            <a:r>
              <a:rPr lang="ko-KR" altLang="en-US" sz="1050" dirty="0"/>
              <a:t>업체</a:t>
            </a:r>
            <a:r>
              <a:rPr lang="en-US" altLang="ko-KR" sz="1050" dirty="0"/>
              <a:t>, </a:t>
            </a:r>
            <a:r>
              <a:rPr lang="ko-KR" altLang="en-US" sz="1050" dirty="0"/>
              <a:t>국내외 관련기관</a:t>
            </a:r>
            <a:r>
              <a:rPr lang="en-US" altLang="ko-KR" sz="1050" dirty="0"/>
              <a:t>, </a:t>
            </a:r>
            <a:r>
              <a:rPr lang="ko-KR" altLang="en-US" sz="1050" dirty="0"/>
              <a:t>갤러리</a:t>
            </a:r>
            <a:r>
              <a:rPr lang="en-US" altLang="ko-KR" sz="1050" dirty="0"/>
              <a:t>, </a:t>
            </a:r>
            <a:r>
              <a:rPr lang="ko-KR" altLang="en-US" sz="1050" dirty="0"/>
              <a:t>대학 등 </a:t>
            </a:r>
          </a:p>
        </p:txBody>
      </p:sp>
      <p:sp>
        <p:nvSpPr>
          <p:cNvPr id="24" name="직사각형 23">
            <a:extLst>
              <a:ext uri="{FF2B5EF4-FFF2-40B4-BE49-F238E27FC236}">
                <a16:creationId xmlns:a16="http://schemas.microsoft.com/office/drawing/2014/main" xmlns="" id="{7E95716F-0F2A-4E4E-8C23-496E72F7E330}"/>
              </a:ext>
            </a:extLst>
          </p:cNvPr>
          <p:cNvSpPr/>
          <p:nvPr/>
        </p:nvSpPr>
        <p:spPr>
          <a:xfrm>
            <a:off x="182470" y="5015557"/>
            <a:ext cx="7290810" cy="694538"/>
          </a:xfrm>
          <a:prstGeom prst="rect">
            <a:avLst/>
          </a:prstGeom>
          <a:pattFill prst="pct5">
            <a:fgClr>
              <a:schemeClr val="tx1">
                <a:lumMod val="50000"/>
                <a:lumOff val="50000"/>
              </a:schemeClr>
            </a:fgClr>
            <a:bgClr>
              <a:schemeClr val="bg1"/>
            </a:bgClr>
          </a:patt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r>
              <a:rPr lang="en-US" altLang="ko-KR" b="1" dirty="0">
                <a:solidFill>
                  <a:schemeClr val="tx1"/>
                </a:solidFill>
              </a:rPr>
              <a:t>IMG</a:t>
            </a:r>
            <a:endParaRPr lang="ko-KR" altLang="en-US" b="1" dirty="0">
              <a:solidFill>
                <a:schemeClr val="tx1"/>
              </a:solidFill>
            </a:endParaRPr>
          </a:p>
        </p:txBody>
      </p:sp>
      <p:sp>
        <p:nvSpPr>
          <p:cNvPr id="25" name="직사각형 24">
            <a:extLst>
              <a:ext uri="{FF2B5EF4-FFF2-40B4-BE49-F238E27FC236}">
                <a16:creationId xmlns:a16="http://schemas.microsoft.com/office/drawing/2014/main" xmlns="" id="{E2674116-BD72-444E-BD35-2ED539D52383}"/>
              </a:ext>
            </a:extLst>
          </p:cNvPr>
          <p:cNvSpPr/>
          <p:nvPr/>
        </p:nvSpPr>
        <p:spPr>
          <a:xfrm>
            <a:off x="182470" y="4699181"/>
            <a:ext cx="4230470" cy="261610"/>
          </a:xfrm>
          <a:prstGeom prst="rect">
            <a:avLst/>
          </a:prstGeom>
        </p:spPr>
        <p:txBody>
          <a:bodyPr wrap="square">
            <a:spAutoFit/>
          </a:bodyPr>
          <a:lstStyle/>
          <a:p>
            <a:r>
              <a:rPr lang="en-US" altLang="ko-KR" sz="1100" b="1" dirty="0"/>
              <a:t>- Supported</a:t>
            </a:r>
            <a:endParaRPr lang="en-US" altLang="ko-KR" sz="800" dirty="0"/>
          </a:p>
        </p:txBody>
      </p:sp>
    </p:spTree>
    <p:extLst>
      <p:ext uri="{BB962C8B-B14F-4D97-AF65-F5344CB8AC3E}">
        <p14:creationId xmlns:p14="http://schemas.microsoft.com/office/powerpoint/2010/main" val="1772795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표 10">
            <a:extLst>
              <a:ext uri="{FF2B5EF4-FFF2-40B4-BE49-F238E27FC236}">
                <a16:creationId xmlns:a16="http://schemas.microsoft.com/office/drawing/2014/main" xmlns="" id="{F9148BB9-7B54-4714-AE20-45714929E9B5}"/>
              </a:ext>
            </a:extLst>
          </p:cNvPr>
          <p:cNvGraphicFramePr>
            <a:graphicFrameLocks noGrp="1"/>
          </p:cNvGraphicFramePr>
          <p:nvPr>
            <p:extLst/>
          </p:nvPr>
        </p:nvGraphicFramePr>
        <p:xfrm>
          <a:off x="7653300" y="4101797"/>
          <a:ext cx="2160240" cy="1947145"/>
        </p:xfrm>
        <a:graphic>
          <a:graphicData uri="http://schemas.openxmlformats.org/drawingml/2006/table">
            <a:tbl>
              <a:tblPr firstRow="1" bandRow="1">
                <a:tableStyleId>{5C22544A-7EE6-4342-B048-85BDC9FD1C3A}</a:tableStyleId>
              </a:tblPr>
              <a:tblGrid>
                <a:gridCol w="225809">
                  <a:extLst>
                    <a:ext uri="{9D8B030D-6E8A-4147-A177-3AD203B41FA5}">
                      <a16:colId xmlns:a16="http://schemas.microsoft.com/office/drawing/2014/main" xmlns="" val="20000"/>
                    </a:ext>
                  </a:extLst>
                </a:gridCol>
                <a:gridCol w="1934431">
                  <a:extLst>
                    <a:ext uri="{9D8B030D-6E8A-4147-A177-3AD203B41FA5}">
                      <a16:colId xmlns:a16="http://schemas.microsoft.com/office/drawing/2014/main" xmlns="" val="20001"/>
                    </a:ext>
                  </a:extLst>
                </a:gridCol>
              </a:tblGrid>
              <a:tr h="225025">
                <a:tc gridSpan="2">
                  <a:txBody>
                    <a:bodyPr/>
                    <a:lstStyle/>
                    <a:p>
                      <a:pPr algn="ctr" latinLnBrk="1"/>
                      <a:r>
                        <a:rPr lang="en-US" altLang="ko-KR" sz="900" dirty="0">
                          <a:solidFill>
                            <a:schemeClr val="tx1"/>
                          </a:solidFill>
                        </a:rPr>
                        <a:t>LINK &amp; DESCRIPTION</a:t>
                      </a:r>
                      <a:endParaRPr lang="ko-KR" altLang="en-US" sz="9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hMerge="1">
                  <a:txBody>
                    <a:bodyPr/>
                    <a:lstStyle/>
                    <a:p>
                      <a:pPr latinLnBrk="1"/>
                      <a:endParaRPr lang="ko-KR" altLang="en-US" sz="900" dirty="0"/>
                    </a:p>
                  </a:txBody>
                  <a:tcPr marL="36000" marR="36000" anchor="ct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210314">
                <a:tc>
                  <a:txBody>
                    <a:bodyPr/>
                    <a:lstStyle/>
                    <a:p>
                      <a:pPr algn="ctr" latinLnBrk="1"/>
                      <a:r>
                        <a:rPr lang="en-US" altLang="ko-KR" sz="800" dirty="0">
                          <a:solidFill>
                            <a:schemeClr val="bg1"/>
                          </a:solidFill>
                        </a:rPr>
                        <a:t>1</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206739">
                <a:tc>
                  <a:txBody>
                    <a:bodyPr/>
                    <a:lstStyle/>
                    <a:p>
                      <a:pPr algn="ctr" latinLnBrk="1"/>
                      <a:r>
                        <a:rPr lang="en-US" altLang="ko-KR" sz="800" dirty="0">
                          <a:solidFill>
                            <a:schemeClr val="bg1"/>
                          </a:solidFill>
                        </a:rPr>
                        <a:t>2</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225025">
                <a:tc>
                  <a:txBody>
                    <a:bodyPr/>
                    <a:lstStyle/>
                    <a:p>
                      <a:pPr algn="ctr" latinLnBrk="1"/>
                      <a:r>
                        <a:rPr lang="en-US" altLang="ko-KR" sz="800" dirty="0">
                          <a:solidFill>
                            <a:schemeClr val="bg1"/>
                          </a:solidFill>
                        </a:rPr>
                        <a:t>3</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199589">
                <a:tc>
                  <a:txBody>
                    <a:bodyPr/>
                    <a:lstStyle/>
                    <a:p>
                      <a:pPr algn="ctr" latinLnBrk="1"/>
                      <a:r>
                        <a:rPr lang="en-US" altLang="ko-KR" sz="800" dirty="0">
                          <a:solidFill>
                            <a:schemeClr val="bg1"/>
                          </a:solidFill>
                        </a:rPr>
                        <a:t>4</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b="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196014">
                <a:tc>
                  <a:txBody>
                    <a:bodyPr/>
                    <a:lstStyle/>
                    <a:p>
                      <a:pPr algn="ctr" latinLnBrk="1"/>
                      <a:r>
                        <a:rPr lang="en-US" altLang="ko-KR" sz="800" dirty="0">
                          <a:solidFill>
                            <a:schemeClr val="bg1"/>
                          </a:solidFill>
                        </a:rPr>
                        <a:t>5</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0">
                <a:tc>
                  <a:txBody>
                    <a:bodyPr/>
                    <a:lstStyle/>
                    <a:p>
                      <a:pPr algn="ctr" latinLnBrk="1"/>
                      <a:r>
                        <a:rPr lang="en-US" altLang="ko-KR" sz="800" dirty="0">
                          <a:solidFill>
                            <a:schemeClr val="bg1"/>
                          </a:solidFill>
                        </a:rPr>
                        <a:t>6</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196014">
                <a:tc>
                  <a:txBody>
                    <a:bodyPr/>
                    <a:lstStyle/>
                    <a:p>
                      <a:pPr algn="ctr" latinLnBrk="1"/>
                      <a:r>
                        <a:rPr lang="en-US" altLang="ko-KR" sz="800" dirty="0">
                          <a:solidFill>
                            <a:schemeClr val="bg1"/>
                          </a:solidFill>
                        </a:rPr>
                        <a:t>7</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196014">
                <a:tc>
                  <a:txBody>
                    <a:bodyPr/>
                    <a:lstStyle/>
                    <a:p>
                      <a:pPr algn="ctr" latinLnBrk="1"/>
                      <a:r>
                        <a:rPr lang="en-US" altLang="ko-KR" sz="800" dirty="0">
                          <a:solidFill>
                            <a:schemeClr val="bg1"/>
                          </a:solidFill>
                        </a:rPr>
                        <a:t>8</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bl>
          </a:graphicData>
        </a:graphic>
      </p:graphicFrame>
      <p:sp>
        <p:nvSpPr>
          <p:cNvPr id="18" name="직사각형 17">
            <a:extLst>
              <a:ext uri="{FF2B5EF4-FFF2-40B4-BE49-F238E27FC236}">
                <a16:creationId xmlns:a16="http://schemas.microsoft.com/office/drawing/2014/main" xmlns="" id="{709F066F-A4D2-42FE-BD07-A52B2234ACCD}"/>
              </a:ext>
            </a:extLst>
          </p:cNvPr>
          <p:cNvSpPr/>
          <p:nvPr/>
        </p:nvSpPr>
        <p:spPr>
          <a:xfrm>
            <a:off x="147015" y="589337"/>
            <a:ext cx="7317292" cy="3150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1400" dirty="0">
                <a:solidFill>
                  <a:schemeClr val="tx1">
                    <a:lumMod val="50000"/>
                    <a:lumOff val="50000"/>
                  </a:schemeClr>
                </a:solidFill>
              </a:rPr>
              <a:t>이전페이지에 계속</a:t>
            </a:r>
          </a:p>
        </p:txBody>
      </p:sp>
      <p:sp>
        <p:nvSpPr>
          <p:cNvPr id="20" name="직사각형 19">
            <a:extLst>
              <a:ext uri="{FF2B5EF4-FFF2-40B4-BE49-F238E27FC236}">
                <a16:creationId xmlns:a16="http://schemas.microsoft.com/office/drawing/2014/main" xmlns="" id="{A3F59ACE-504E-4D3A-8DE7-08696CE88151}"/>
              </a:ext>
            </a:extLst>
          </p:cNvPr>
          <p:cNvSpPr/>
          <p:nvPr/>
        </p:nvSpPr>
        <p:spPr>
          <a:xfrm>
            <a:off x="182470" y="2093137"/>
            <a:ext cx="7246382" cy="577081"/>
          </a:xfrm>
          <a:prstGeom prst="rect">
            <a:avLst/>
          </a:prstGeom>
        </p:spPr>
        <p:txBody>
          <a:bodyPr wrap="square">
            <a:spAutoFit/>
          </a:bodyPr>
          <a:lstStyle/>
          <a:p>
            <a:r>
              <a:rPr lang="ko-KR" altLang="en-US" sz="1050" dirty="0"/>
              <a:t>전시 </a:t>
            </a:r>
            <a:r>
              <a:rPr lang="en-US" altLang="ko-KR" sz="1050" dirty="0"/>
              <a:t>: </a:t>
            </a:r>
            <a:r>
              <a:rPr lang="ko-KR" altLang="en-US" sz="1050" dirty="0"/>
              <a:t>주제관 브랜드관 창작공방관</a:t>
            </a:r>
            <a:r>
              <a:rPr lang="en-US" altLang="ko-KR" sz="1050" dirty="0"/>
              <a:t>, </a:t>
            </a:r>
            <a:r>
              <a:rPr lang="ko-KR" altLang="en-US" sz="1050" dirty="0"/>
              <a:t>대학관</a:t>
            </a:r>
          </a:p>
          <a:p>
            <a:r>
              <a:rPr lang="ko-KR" altLang="en-US" sz="1050" dirty="0"/>
              <a:t>부대행사 </a:t>
            </a:r>
            <a:r>
              <a:rPr lang="en-US" altLang="ko-KR" sz="1050" dirty="0"/>
              <a:t>; </a:t>
            </a:r>
            <a:r>
              <a:rPr lang="ko-KR" altLang="en-US" sz="1050" dirty="0"/>
              <a:t>세미나</a:t>
            </a:r>
            <a:r>
              <a:rPr lang="en-US" altLang="ko-KR" sz="1050" dirty="0"/>
              <a:t>, </a:t>
            </a:r>
            <a:r>
              <a:rPr lang="ko-KR" altLang="en-US" sz="1050" dirty="0"/>
              <a:t>워크숍</a:t>
            </a:r>
            <a:r>
              <a:rPr lang="en-US" altLang="ko-KR" sz="1050" dirty="0"/>
              <a:t>, </a:t>
            </a:r>
            <a:r>
              <a:rPr lang="ko-KR" altLang="en-US" sz="1050" dirty="0"/>
              <a:t>참여작가의 밤</a:t>
            </a:r>
          </a:p>
          <a:p>
            <a:r>
              <a:rPr lang="ko-KR" altLang="en-US" sz="1050" dirty="0"/>
              <a:t>지원서비스 </a:t>
            </a:r>
            <a:r>
              <a:rPr lang="en-US" altLang="ko-KR" sz="1050" dirty="0"/>
              <a:t>: </a:t>
            </a:r>
            <a:r>
              <a:rPr lang="ko-KR" altLang="en-US" sz="1050" dirty="0" err="1"/>
              <a:t>비지니슥육</a:t>
            </a:r>
            <a:r>
              <a:rPr lang="en-US" altLang="ko-KR" sz="1050" dirty="0"/>
              <a:t>, </a:t>
            </a:r>
            <a:r>
              <a:rPr lang="ko-KR" altLang="en-US" sz="1050" dirty="0"/>
              <a:t>바이어 매칭</a:t>
            </a:r>
            <a:r>
              <a:rPr lang="en-US" altLang="ko-KR" sz="1050" dirty="0"/>
              <a:t>, </a:t>
            </a:r>
            <a:r>
              <a:rPr lang="ko-KR" altLang="en-US" sz="1050" dirty="0" err="1"/>
              <a:t>도슨트</a:t>
            </a:r>
            <a:r>
              <a:rPr lang="ko-KR" altLang="en-US" sz="1050" dirty="0"/>
              <a:t> 투어</a:t>
            </a:r>
            <a:r>
              <a:rPr lang="en-US" altLang="ko-KR" sz="1050" dirty="0"/>
              <a:t>, </a:t>
            </a:r>
            <a:r>
              <a:rPr lang="ko-KR" altLang="en-US" sz="1050" dirty="0"/>
              <a:t>현장 이벤트 등 </a:t>
            </a:r>
          </a:p>
        </p:txBody>
      </p:sp>
      <p:sp>
        <p:nvSpPr>
          <p:cNvPr id="21" name="직사각형 20">
            <a:extLst>
              <a:ext uri="{FF2B5EF4-FFF2-40B4-BE49-F238E27FC236}">
                <a16:creationId xmlns:a16="http://schemas.microsoft.com/office/drawing/2014/main" xmlns="" id="{16198769-8D14-4CC3-BE39-70655AAA6E59}"/>
              </a:ext>
            </a:extLst>
          </p:cNvPr>
          <p:cNvSpPr/>
          <p:nvPr/>
        </p:nvSpPr>
        <p:spPr>
          <a:xfrm>
            <a:off x="182470" y="1313765"/>
            <a:ext cx="7290810" cy="694538"/>
          </a:xfrm>
          <a:prstGeom prst="rect">
            <a:avLst/>
          </a:prstGeom>
          <a:pattFill prst="pct5">
            <a:fgClr>
              <a:schemeClr val="tx1">
                <a:lumMod val="50000"/>
                <a:lumOff val="50000"/>
              </a:schemeClr>
            </a:fgClr>
            <a:bgClr>
              <a:schemeClr val="bg1"/>
            </a:bgClr>
          </a:patt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r>
              <a:rPr lang="en-US" altLang="ko-KR" b="1" dirty="0">
                <a:solidFill>
                  <a:schemeClr val="tx1"/>
                </a:solidFill>
              </a:rPr>
              <a:t>IMG</a:t>
            </a:r>
            <a:endParaRPr lang="ko-KR" altLang="en-US" b="1" dirty="0">
              <a:solidFill>
                <a:schemeClr val="tx1"/>
              </a:solidFill>
            </a:endParaRPr>
          </a:p>
        </p:txBody>
      </p:sp>
      <p:sp>
        <p:nvSpPr>
          <p:cNvPr id="22" name="직사각형 21">
            <a:extLst>
              <a:ext uri="{FF2B5EF4-FFF2-40B4-BE49-F238E27FC236}">
                <a16:creationId xmlns:a16="http://schemas.microsoft.com/office/drawing/2014/main" xmlns="" id="{E2251148-8D8E-40BC-8A6A-075DA7432350}"/>
              </a:ext>
            </a:extLst>
          </p:cNvPr>
          <p:cNvSpPr/>
          <p:nvPr/>
        </p:nvSpPr>
        <p:spPr>
          <a:xfrm>
            <a:off x="182470" y="997389"/>
            <a:ext cx="4230470" cy="261610"/>
          </a:xfrm>
          <a:prstGeom prst="rect">
            <a:avLst/>
          </a:prstGeom>
        </p:spPr>
        <p:txBody>
          <a:bodyPr wrap="square">
            <a:spAutoFit/>
          </a:bodyPr>
          <a:lstStyle/>
          <a:p>
            <a:r>
              <a:rPr lang="en-US" altLang="ko-KR" sz="1100" b="1" dirty="0"/>
              <a:t>- </a:t>
            </a:r>
            <a:r>
              <a:rPr lang="ko-KR" altLang="en-US" sz="1100" b="1" dirty="0"/>
              <a:t>사업내용 </a:t>
            </a:r>
            <a:endParaRPr lang="en-US" altLang="ko-KR" sz="800" dirty="0"/>
          </a:p>
        </p:txBody>
      </p:sp>
      <p:sp>
        <p:nvSpPr>
          <p:cNvPr id="23" name="직사각형 22">
            <a:extLst>
              <a:ext uri="{FF2B5EF4-FFF2-40B4-BE49-F238E27FC236}">
                <a16:creationId xmlns:a16="http://schemas.microsoft.com/office/drawing/2014/main" xmlns="" id="{CB08F7E9-41D9-4DF7-BF06-99D98FFF8846}"/>
              </a:ext>
            </a:extLst>
          </p:cNvPr>
          <p:cNvSpPr/>
          <p:nvPr/>
        </p:nvSpPr>
        <p:spPr>
          <a:xfrm>
            <a:off x="182470" y="3112407"/>
            <a:ext cx="7246382" cy="415498"/>
          </a:xfrm>
          <a:prstGeom prst="rect">
            <a:avLst/>
          </a:prstGeom>
        </p:spPr>
        <p:txBody>
          <a:bodyPr wrap="square">
            <a:spAutoFit/>
          </a:bodyPr>
          <a:lstStyle/>
          <a:p>
            <a:r>
              <a:rPr lang="en-US" altLang="ko-KR" sz="1050" dirty="0"/>
              <a:t>1. 1</a:t>
            </a:r>
            <a:r>
              <a:rPr lang="ko-KR" altLang="en-US" sz="1050" dirty="0"/>
              <a:t>분기 </a:t>
            </a:r>
            <a:r>
              <a:rPr lang="en-US" altLang="ko-KR" sz="1050" dirty="0"/>
              <a:t>: 18</a:t>
            </a:r>
            <a:r>
              <a:rPr lang="ko-KR" altLang="en-US" sz="1050" dirty="0"/>
              <a:t>년 참여업체 모집 및 심사</a:t>
            </a:r>
          </a:p>
          <a:p>
            <a:r>
              <a:rPr lang="en-US" altLang="ko-KR" sz="1050" dirty="0"/>
              <a:t>2. 2</a:t>
            </a:r>
            <a:r>
              <a:rPr lang="ko-KR" altLang="en-US" sz="1050" dirty="0"/>
              <a:t>분기 </a:t>
            </a:r>
            <a:r>
              <a:rPr lang="en-US" altLang="ko-KR" sz="1050" dirty="0"/>
              <a:t>: </a:t>
            </a:r>
            <a:r>
              <a:rPr lang="ko-KR" altLang="en-US" sz="1050" dirty="0"/>
              <a:t>참가자 대상 설명회</a:t>
            </a:r>
            <a:r>
              <a:rPr lang="en-US" altLang="ko-KR" sz="1050" dirty="0"/>
              <a:t>.....</a:t>
            </a:r>
            <a:endParaRPr lang="ko-KR" altLang="en-US" sz="1050" dirty="0"/>
          </a:p>
        </p:txBody>
      </p:sp>
      <p:sp>
        <p:nvSpPr>
          <p:cNvPr id="25" name="직사각형 24">
            <a:extLst>
              <a:ext uri="{FF2B5EF4-FFF2-40B4-BE49-F238E27FC236}">
                <a16:creationId xmlns:a16="http://schemas.microsoft.com/office/drawing/2014/main" xmlns="" id="{8864D964-DDFE-4A2E-A62B-CCC3429B182C}"/>
              </a:ext>
            </a:extLst>
          </p:cNvPr>
          <p:cNvSpPr/>
          <p:nvPr/>
        </p:nvSpPr>
        <p:spPr>
          <a:xfrm>
            <a:off x="182470" y="2765355"/>
            <a:ext cx="4230470" cy="261610"/>
          </a:xfrm>
          <a:prstGeom prst="rect">
            <a:avLst/>
          </a:prstGeom>
        </p:spPr>
        <p:txBody>
          <a:bodyPr wrap="square">
            <a:spAutoFit/>
          </a:bodyPr>
          <a:lstStyle/>
          <a:p>
            <a:r>
              <a:rPr lang="en-US" altLang="ko-KR" sz="1100" b="1" dirty="0"/>
              <a:t>- Schedule</a:t>
            </a:r>
            <a:r>
              <a:rPr lang="ko-KR" altLang="en-US" sz="1100" b="1" dirty="0"/>
              <a:t> </a:t>
            </a:r>
            <a:endParaRPr lang="en-US" altLang="ko-KR" sz="800" dirty="0"/>
          </a:p>
        </p:txBody>
      </p:sp>
      <p:sp>
        <p:nvSpPr>
          <p:cNvPr id="26" name="직사각형 25">
            <a:extLst>
              <a:ext uri="{FF2B5EF4-FFF2-40B4-BE49-F238E27FC236}">
                <a16:creationId xmlns:a16="http://schemas.microsoft.com/office/drawing/2014/main" xmlns="" id="{44F6ABB1-C098-4C46-A063-2B8775196D0F}"/>
              </a:ext>
            </a:extLst>
          </p:cNvPr>
          <p:cNvSpPr/>
          <p:nvPr/>
        </p:nvSpPr>
        <p:spPr>
          <a:xfrm>
            <a:off x="182470" y="3981728"/>
            <a:ext cx="7246382" cy="900246"/>
          </a:xfrm>
          <a:prstGeom prst="rect">
            <a:avLst/>
          </a:prstGeom>
        </p:spPr>
        <p:txBody>
          <a:bodyPr wrap="square">
            <a:spAutoFit/>
          </a:bodyPr>
          <a:lstStyle/>
          <a:p>
            <a:r>
              <a:rPr lang="en-US" altLang="ko-KR" sz="1050" dirty="0"/>
              <a:t>2006.12 - </a:t>
            </a:r>
            <a:r>
              <a:rPr lang="ko-KR" altLang="en-US" sz="1050" dirty="0"/>
              <a:t>제</a:t>
            </a:r>
            <a:r>
              <a:rPr lang="en-US" altLang="ko-KR" sz="1050" dirty="0"/>
              <a:t>1</a:t>
            </a:r>
            <a:r>
              <a:rPr lang="ko-KR" altLang="en-US" sz="1050" dirty="0"/>
              <a:t>회 </a:t>
            </a:r>
            <a:r>
              <a:rPr lang="ko-KR" altLang="en-US" sz="1050" dirty="0" err="1"/>
              <a:t>공예트렌드페어</a:t>
            </a:r>
            <a:r>
              <a:rPr lang="ko-KR" altLang="en-US" sz="1050" dirty="0"/>
              <a:t> 개최</a:t>
            </a:r>
          </a:p>
          <a:p>
            <a:r>
              <a:rPr lang="en-US" altLang="ko-KR" sz="1050" dirty="0"/>
              <a:t>:</a:t>
            </a:r>
          </a:p>
          <a:p>
            <a:r>
              <a:rPr lang="en-US" altLang="ko-KR" sz="1050" dirty="0"/>
              <a:t>2015.12 - </a:t>
            </a:r>
            <a:r>
              <a:rPr lang="ko-KR" altLang="en-US" sz="1050" dirty="0"/>
              <a:t>제 </a:t>
            </a:r>
            <a:r>
              <a:rPr lang="en-US" altLang="ko-KR" sz="1050" dirty="0"/>
              <a:t>10</a:t>
            </a:r>
            <a:r>
              <a:rPr lang="ko-KR" altLang="en-US" sz="1050" dirty="0"/>
              <a:t>회 </a:t>
            </a:r>
            <a:r>
              <a:rPr lang="ko-KR" altLang="en-US" sz="1050" dirty="0" err="1"/>
              <a:t>공예트렌드페어</a:t>
            </a:r>
            <a:r>
              <a:rPr lang="ko-KR" altLang="en-US" sz="1050" dirty="0"/>
              <a:t> 개최</a:t>
            </a:r>
          </a:p>
          <a:p>
            <a:r>
              <a:rPr lang="en-US" altLang="ko-KR" sz="1050" dirty="0"/>
              <a:t>:</a:t>
            </a:r>
          </a:p>
          <a:p>
            <a:r>
              <a:rPr lang="en-US" altLang="ko-KR" sz="1050" dirty="0"/>
              <a:t>2017.11 - </a:t>
            </a:r>
          </a:p>
        </p:txBody>
      </p:sp>
      <p:sp>
        <p:nvSpPr>
          <p:cNvPr id="29" name="직사각형 28">
            <a:extLst>
              <a:ext uri="{FF2B5EF4-FFF2-40B4-BE49-F238E27FC236}">
                <a16:creationId xmlns:a16="http://schemas.microsoft.com/office/drawing/2014/main" xmlns="" id="{9E03DB02-AB98-4345-920A-5CB714BE29BC}"/>
              </a:ext>
            </a:extLst>
          </p:cNvPr>
          <p:cNvSpPr/>
          <p:nvPr/>
        </p:nvSpPr>
        <p:spPr>
          <a:xfrm>
            <a:off x="182470" y="3634676"/>
            <a:ext cx="4230470" cy="261610"/>
          </a:xfrm>
          <a:prstGeom prst="rect">
            <a:avLst/>
          </a:prstGeom>
        </p:spPr>
        <p:txBody>
          <a:bodyPr wrap="square">
            <a:spAutoFit/>
          </a:bodyPr>
          <a:lstStyle/>
          <a:p>
            <a:r>
              <a:rPr lang="en-US" altLang="ko-KR" sz="1100" b="1" dirty="0"/>
              <a:t>- Business History</a:t>
            </a:r>
            <a:endParaRPr lang="en-US" altLang="ko-KR" sz="800" dirty="0"/>
          </a:p>
        </p:txBody>
      </p:sp>
      <p:sp>
        <p:nvSpPr>
          <p:cNvPr id="32" name="직사각형 31">
            <a:extLst>
              <a:ext uri="{FF2B5EF4-FFF2-40B4-BE49-F238E27FC236}">
                <a16:creationId xmlns:a16="http://schemas.microsoft.com/office/drawing/2014/main" xmlns="" id="{17AA36F3-955D-4214-9948-07A20F16E0A1}"/>
              </a:ext>
            </a:extLst>
          </p:cNvPr>
          <p:cNvSpPr/>
          <p:nvPr/>
        </p:nvSpPr>
        <p:spPr>
          <a:xfrm>
            <a:off x="182470" y="5314468"/>
            <a:ext cx="7246382" cy="415498"/>
          </a:xfrm>
          <a:prstGeom prst="rect">
            <a:avLst/>
          </a:prstGeom>
        </p:spPr>
        <p:txBody>
          <a:bodyPr wrap="square">
            <a:spAutoFit/>
          </a:bodyPr>
          <a:lstStyle/>
          <a:p>
            <a:r>
              <a:rPr lang="ko-KR" altLang="en-US" sz="1050" dirty="0"/>
              <a:t>홈페이지</a:t>
            </a:r>
            <a:r>
              <a:rPr lang="en-US" altLang="ko-KR" sz="1050" dirty="0"/>
              <a:t>) https://www.kcdf.kr/craftrendfair2016/main/craftfair2016Main/main.do</a:t>
            </a:r>
          </a:p>
          <a:p>
            <a:r>
              <a:rPr lang="ko-KR" altLang="en-US" sz="1050" dirty="0" err="1"/>
              <a:t>인스타그램</a:t>
            </a:r>
            <a:r>
              <a:rPr lang="en-US" altLang="ko-KR" sz="1050" dirty="0"/>
              <a:t>) https://www.instagram.com/crafttrendfair/</a:t>
            </a:r>
            <a:endParaRPr lang="ko-KR" altLang="en-US" sz="1050" dirty="0"/>
          </a:p>
        </p:txBody>
      </p:sp>
      <p:sp>
        <p:nvSpPr>
          <p:cNvPr id="33" name="직사각형 32">
            <a:extLst>
              <a:ext uri="{FF2B5EF4-FFF2-40B4-BE49-F238E27FC236}">
                <a16:creationId xmlns:a16="http://schemas.microsoft.com/office/drawing/2014/main" xmlns="" id="{6D986DC8-8C3F-41A7-996C-E1663DA8DC99}"/>
              </a:ext>
            </a:extLst>
          </p:cNvPr>
          <p:cNvSpPr/>
          <p:nvPr/>
        </p:nvSpPr>
        <p:spPr>
          <a:xfrm>
            <a:off x="182470" y="4967416"/>
            <a:ext cx="4230470" cy="261610"/>
          </a:xfrm>
          <a:prstGeom prst="rect">
            <a:avLst/>
          </a:prstGeom>
        </p:spPr>
        <p:txBody>
          <a:bodyPr wrap="square">
            <a:spAutoFit/>
          </a:bodyPr>
          <a:lstStyle/>
          <a:p>
            <a:r>
              <a:rPr lang="en-US" altLang="ko-KR" sz="1100" b="1" dirty="0"/>
              <a:t>- Homepage</a:t>
            </a:r>
            <a:r>
              <a:rPr lang="ko-KR" altLang="en-US" sz="1100" b="1" dirty="0"/>
              <a:t> </a:t>
            </a:r>
            <a:endParaRPr lang="en-US" altLang="ko-KR" sz="800" dirty="0"/>
          </a:p>
        </p:txBody>
      </p:sp>
      <p:sp>
        <p:nvSpPr>
          <p:cNvPr id="34" name="직사각형 33">
            <a:extLst>
              <a:ext uri="{FF2B5EF4-FFF2-40B4-BE49-F238E27FC236}">
                <a16:creationId xmlns:a16="http://schemas.microsoft.com/office/drawing/2014/main" xmlns="" id="{C629E85D-E152-4795-9B07-AAE8AF7E7A08}"/>
              </a:ext>
            </a:extLst>
          </p:cNvPr>
          <p:cNvSpPr/>
          <p:nvPr/>
        </p:nvSpPr>
        <p:spPr>
          <a:xfrm>
            <a:off x="182470" y="6187624"/>
            <a:ext cx="7246382" cy="253916"/>
          </a:xfrm>
          <a:prstGeom prst="rect">
            <a:avLst/>
          </a:prstGeom>
        </p:spPr>
        <p:txBody>
          <a:bodyPr wrap="square">
            <a:spAutoFit/>
          </a:bodyPr>
          <a:lstStyle/>
          <a:p>
            <a:r>
              <a:rPr lang="ko-KR" altLang="en-US" sz="1050" dirty="0"/>
              <a:t>공예산업팀</a:t>
            </a:r>
            <a:r>
              <a:rPr lang="en-US" altLang="ko-KR" sz="1050" dirty="0"/>
              <a:t>: T. 02-398-7952 E.&lt;shhong@kcdf.kr&gt;</a:t>
            </a:r>
          </a:p>
        </p:txBody>
      </p:sp>
      <p:sp>
        <p:nvSpPr>
          <p:cNvPr id="35" name="직사각형 34">
            <a:extLst>
              <a:ext uri="{FF2B5EF4-FFF2-40B4-BE49-F238E27FC236}">
                <a16:creationId xmlns:a16="http://schemas.microsoft.com/office/drawing/2014/main" xmlns="" id="{CE16A01D-564B-48ED-B543-700C4F993FA8}"/>
              </a:ext>
            </a:extLst>
          </p:cNvPr>
          <p:cNvSpPr/>
          <p:nvPr/>
        </p:nvSpPr>
        <p:spPr>
          <a:xfrm>
            <a:off x="182470" y="5840572"/>
            <a:ext cx="4230470" cy="261610"/>
          </a:xfrm>
          <a:prstGeom prst="rect">
            <a:avLst/>
          </a:prstGeom>
        </p:spPr>
        <p:txBody>
          <a:bodyPr wrap="square">
            <a:spAutoFit/>
          </a:bodyPr>
          <a:lstStyle/>
          <a:p>
            <a:r>
              <a:rPr lang="en-US" altLang="ko-KR" sz="1100" b="1" dirty="0"/>
              <a:t>Contact us</a:t>
            </a:r>
            <a:endParaRPr lang="en-US" altLang="ko-KR" sz="800" dirty="0"/>
          </a:p>
        </p:txBody>
      </p:sp>
      <p:sp>
        <p:nvSpPr>
          <p:cNvPr id="37" name="TextBox 36">
            <a:extLst>
              <a:ext uri="{FF2B5EF4-FFF2-40B4-BE49-F238E27FC236}">
                <a16:creationId xmlns:a16="http://schemas.microsoft.com/office/drawing/2014/main" xmlns="" id="{8D3AA2F8-AA93-445B-8FDD-F39357FB2CB0}"/>
              </a:ext>
            </a:extLst>
          </p:cNvPr>
          <p:cNvSpPr txBox="1"/>
          <p:nvPr/>
        </p:nvSpPr>
        <p:spPr>
          <a:xfrm>
            <a:off x="7642606" y="1538790"/>
            <a:ext cx="2170934" cy="461665"/>
          </a:xfrm>
          <a:prstGeom prst="rect">
            <a:avLst/>
          </a:prstGeom>
          <a:noFill/>
        </p:spPr>
        <p:txBody>
          <a:bodyPr wrap="square" rtlCol="0">
            <a:spAutoFit/>
          </a:bodyPr>
          <a:lstStyle/>
          <a:p>
            <a:r>
              <a:rPr lang="ko-KR" altLang="en-US" sz="800" dirty="0"/>
              <a:t>관리자에서 </a:t>
            </a:r>
            <a:r>
              <a:rPr lang="en-US" altLang="ko-KR" sz="800" dirty="0"/>
              <a:t>BBS </a:t>
            </a:r>
            <a:r>
              <a:rPr lang="ko-KR" altLang="en-US" sz="800" dirty="0"/>
              <a:t>형식으로 등록</a:t>
            </a:r>
            <a:endParaRPr lang="en-US" altLang="ko-KR" sz="800" dirty="0"/>
          </a:p>
          <a:p>
            <a:r>
              <a:rPr lang="ko-KR" altLang="en-US" sz="800" dirty="0"/>
              <a:t>사용자 화면은 별도의 디자인을 진행하여 데이터 표시</a:t>
            </a:r>
            <a:endParaRPr lang="en-US" altLang="ko-KR" sz="800" dirty="0"/>
          </a:p>
        </p:txBody>
      </p:sp>
      <p:sp>
        <p:nvSpPr>
          <p:cNvPr id="38" name="TextBox 37">
            <a:extLst>
              <a:ext uri="{FF2B5EF4-FFF2-40B4-BE49-F238E27FC236}">
                <a16:creationId xmlns:a16="http://schemas.microsoft.com/office/drawing/2014/main" xmlns="" id="{72268FC0-54AC-4D19-8456-C92D1F8B8DD8}"/>
              </a:ext>
            </a:extLst>
          </p:cNvPr>
          <p:cNvSpPr txBox="1"/>
          <p:nvPr/>
        </p:nvSpPr>
        <p:spPr>
          <a:xfrm>
            <a:off x="8156730" y="662217"/>
            <a:ext cx="1656810" cy="169277"/>
          </a:xfrm>
          <a:prstGeom prst="rect">
            <a:avLst/>
          </a:prstGeom>
          <a:noFill/>
        </p:spPr>
        <p:txBody>
          <a:bodyPr wrap="square" lIns="36000" tIns="0" rIns="36000" bIns="0" rtlCol="0">
            <a:spAutoFit/>
          </a:bodyPr>
          <a:lstStyle/>
          <a:p>
            <a:r>
              <a:rPr lang="ko-KR" altLang="en-US" sz="1100" dirty="0">
                <a:latin typeface="맑은 고딕" panose="020B0503020000020004" pitchFamily="50" charset="-127"/>
                <a:ea typeface="맑은 고딕" panose="020B0503020000020004" pitchFamily="50" charset="-127"/>
              </a:rPr>
              <a:t>사업소개</a:t>
            </a:r>
          </a:p>
        </p:txBody>
      </p:sp>
      <p:sp>
        <p:nvSpPr>
          <p:cNvPr id="41" name="TextBox 40">
            <a:extLst>
              <a:ext uri="{FF2B5EF4-FFF2-40B4-BE49-F238E27FC236}">
                <a16:creationId xmlns:a16="http://schemas.microsoft.com/office/drawing/2014/main" xmlns="" id="{CC07FE9C-9A3D-463C-BE5B-87E00D128421}"/>
              </a:ext>
            </a:extLst>
          </p:cNvPr>
          <p:cNvSpPr txBox="1"/>
          <p:nvPr/>
        </p:nvSpPr>
        <p:spPr>
          <a:xfrm>
            <a:off x="8156730" y="907026"/>
            <a:ext cx="1656810" cy="169277"/>
          </a:xfrm>
          <a:prstGeom prst="rect">
            <a:avLst/>
          </a:prstGeom>
          <a:noFill/>
        </p:spPr>
        <p:txBody>
          <a:bodyPr wrap="square" lIns="36000" tIns="0" rIns="36000" bIns="0" rtlCol="0">
            <a:spAutoFit/>
          </a:bodyPr>
          <a:lstStyle/>
          <a:p>
            <a:r>
              <a:rPr lang="en-US" altLang="ko-KR" sz="1100" dirty="0">
                <a:latin typeface="맑은 고딕" panose="020B0503020000020004" pitchFamily="50" charset="-127"/>
              </a:rPr>
              <a:t>KCDF_03_V</a:t>
            </a:r>
            <a:endParaRPr lang="ko-KR" altLang="en-US" sz="1100" dirty="0">
              <a:latin typeface="맑은 고딕" panose="020B0503020000020004" pitchFamily="50" charset="-127"/>
              <a:ea typeface="맑은 고딕" panose="020B0503020000020004" pitchFamily="50" charset="-127"/>
            </a:endParaRPr>
          </a:p>
        </p:txBody>
      </p:sp>
    </p:spTree>
    <p:extLst>
      <p:ext uri="{BB962C8B-B14F-4D97-AF65-F5344CB8AC3E}">
        <p14:creationId xmlns:p14="http://schemas.microsoft.com/office/powerpoint/2010/main" val="3429823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번호 개체 틀 1"/>
          <p:cNvSpPr>
            <a:spLocks noGrp="1"/>
          </p:cNvSpPr>
          <p:nvPr>
            <p:ph type="sldNum" sz="quarter" idx="4"/>
          </p:nvPr>
        </p:nvSpPr>
        <p:spPr>
          <a:xfrm>
            <a:off x="3800872" y="6597352"/>
            <a:ext cx="2311400" cy="246080"/>
          </a:xfrm>
        </p:spPr>
        <p:txBody>
          <a:bodyPr/>
          <a:lstStyle/>
          <a:p>
            <a:fld id="{0500D182-0E45-4451-AC01-D47C2071488A}" type="slidenum">
              <a:rPr lang="ko-KR" altLang="en-US" smtClean="0"/>
              <a:pPr/>
              <a:t>5</a:t>
            </a:fld>
            <a:endParaRPr lang="ko-KR" altLang="en-US" dirty="0"/>
          </a:p>
        </p:txBody>
      </p:sp>
      <p:graphicFrame>
        <p:nvGraphicFramePr>
          <p:cNvPr id="54" name="표 53"/>
          <p:cNvGraphicFramePr>
            <a:graphicFrameLocks noGrp="1"/>
          </p:cNvGraphicFramePr>
          <p:nvPr>
            <p:extLst>
              <p:ext uri="{D42A27DB-BD31-4B8C-83A1-F6EECF244321}">
                <p14:modId xmlns:p14="http://schemas.microsoft.com/office/powerpoint/2010/main" val="2543684181"/>
              </p:ext>
            </p:extLst>
          </p:nvPr>
        </p:nvGraphicFramePr>
        <p:xfrm>
          <a:off x="7653300" y="4101797"/>
          <a:ext cx="2160240" cy="1947145"/>
        </p:xfrm>
        <a:graphic>
          <a:graphicData uri="http://schemas.openxmlformats.org/drawingml/2006/table">
            <a:tbl>
              <a:tblPr firstRow="1" bandRow="1">
                <a:tableStyleId>{5C22544A-7EE6-4342-B048-85BDC9FD1C3A}</a:tableStyleId>
              </a:tblPr>
              <a:tblGrid>
                <a:gridCol w="225809">
                  <a:extLst>
                    <a:ext uri="{9D8B030D-6E8A-4147-A177-3AD203B41FA5}">
                      <a16:colId xmlns:a16="http://schemas.microsoft.com/office/drawing/2014/main" xmlns="" val="20000"/>
                    </a:ext>
                  </a:extLst>
                </a:gridCol>
                <a:gridCol w="1934431">
                  <a:extLst>
                    <a:ext uri="{9D8B030D-6E8A-4147-A177-3AD203B41FA5}">
                      <a16:colId xmlns:a16="http://schemas.microsoft.com/office/drawing/2014/main" xmlns="" val="20001"/>
                    </a:ext>
                  </a:extLst>
                </a:gridCol>
              </a:tblGrid>
              <a:tr h="225025">
                <a:tc gridSpan="2">
                  <a:txBody>
                    <a:bodyPr/>
                    <a:lstStyle/>
                    <a:p>
                      <a:pPr algn="ctr" latinLnBrk="1"/>
                      <a:r>
                        <a:rPr lang="en-US" altLang="ko-KR" sz="900" dirty="0">
                          <a:solidFill>
                            <a:schemeClr val="tx1"/>
                          </a:solidFill>
                        </a:rPr>
                        <a:t>LINK &amp; DESCRIPTION</a:t>
                      </a:r>
                      <a:endParaRPr lang="ko-KR" altLang="en-US" sz="9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hMerge="1">
                  <a:txBody>
                    <a:bodyPr/>
                    <a:lstStyle/>
                    <a:p>
                      <a:pPr latinLnBrk="1"/>
                      <a:endParaRPr lang="ko-KR" altLang="en-US" sz="900" dirty="0"/>
                    </a:p>
                  </a:txBody>
                  <a:tcPr marL="36000" marR="36000" anchor="ct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210314">
                <a:tc>
                  <a:txBody>
                    <a:bodyPr/>
                    <a:lstStyle/>
                    <a:p>
                      <a:pPr algn="ctr" latinLnBrk="1"/>
                      <a:r>
                        <a:rPr lang="en-US" altLang="ko-KR" sz="800" dirty="0">
                          <a:solidFill>
                            <a:schemeClr val="bg1"/>
                          </a:solidFill>
                        </a:rPr>
                        <a:t>1</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206739">
                <a:tc>
                  <a:txBody>
                    <a:bodyPr/>
                    <a:lstStyle/>
                    <a:p>
                      <a:pPr algn="ctr" latinLnBrk="1"/>
                      <a:r>
                        <a:rPr lang="en-US" altLang="ko-KR" sz="800" dirty="0">
                          <a:solidFill>
                            <a:schemeClr val="bg1"/>
                          </a:solidFill>
                        </a:rPr>
                        <a:t>2</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225025">
                <a:tc>
                  <a:txBody>
                    <a:bodyPr/>
                    <a:lstStyle/>
                    <a:p>
                      <a:pPr algn="ctr" latinLnBrk="1"/>
                      <a:r>
                        <a:rPr lang="en-US" altLang="ko-KR" sz="800" dirty="0">
                          <a:solidFill>
                            <a:schemeClr val="bg1"/>
                          </a:solidFill>
                        </a:rPr>
                        <a:t>3</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199589">
                <a:tc>
                  <a:txBody>
                    <a:bodyPr/>
                    <a:lstStyle/>
                    <a:p>
                      <a:pPr algn="ctr" latinLnBrk="1"/>
                      <a:r>
                        <a:rPr lang="en-US" altLang="ko-KR" sz="800" dirty="0">
                          <a:solidFill>
                            <a:schemeClr val="bg1"/>
                          </a:solidFill>
                        </a:rPr>
                        <a:t>4</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b="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196014">
                <a:tc>
                  <a:txBody>
                    <a:bodyPr/>
                    <a:lstStyle/>
                    <a:p>
                      <a:pPr algn="ctr" latinLnBrk="1"/>
                      <a:r>
                        <a:rPr lang="en-US" altLang="ko-KR" sz="800" dirty="0">
                          <a:solidFill>
                            <a:schemeClr val="bg1"/>
                          </a:solidFill>
                        </a:rPr>
                        <a:t>5</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196014">
                <a:tc>
                  <a:txBody>
                    <a:bodyPr/>
                    <a:lstStyle/>
                    <a:p>
                      <a:pPr algn="ctr" latinLnBrk="1"/>
                      <a:r>
                        <a:rPr lang="en-US" altLang="ko-KR" sz="800" dirty="0">
                          <a:solidFill>
                            <a:schemeClr val="bg1"/>
                          </a:solidFill>
                        </a:rPr>
                        <a:t>6</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196014">
                <a:tc>
                  <a:txBody>
                    <a:bodyPr/>
                    <a:lstStyle/>
                    <a:p>
                      <a:pPr algn="ctr" latinLnBrk="1"/>
                      <a:r>
                        <a:rPr lang="en-US" altLang="ko-KR" sz="800" dirty="0">
                          <a:solidFill>
                            <a:schemeClr val="bg1"/>
                          </a:solidFill>
                        </a:rPr>
                        <a:t>7</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196014">
                <a:tc>
                  <a:txBody>
                    <a:bodyPr/>
                    <a:lstStyle/>
                    <a:p>
                      <a:pPr algn="ctr" latinLnBrk="1"/>
                      <a:r>
                        <a:rPr lang="en-US" altLang="ko-KR" sz="800" dirty="0">
                          <a:solidFill>
                            <a:schemeClr val="bg1"/>
                          </a:solidFill>
                        </a:rPr>
                        <a:t>8</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bl>
          </a:graphicData>
        </a:graphic>
      </p:graphicFrame>
      <p:sp>
        <p:nvSpPr>
          <p:cNvPr id="15" name="TextBox 14"/>
          <p:cNvSpPr txBox="1"/>
          <p:nvPr/>
        </p:nvSpPr>
        <p:spPr>
          <a:xfrm>
            <a:off x="92460" y="537694"/>
            <a:ext cx="1459310" cy="369332"/>
          </a:xfrm>
          <a:prstGeom prst="rect">
            <a:avLst/>
          </a:prstGeom>
          <a:noFill/>
        </p:spPr>
        <p:txBody>
          <a:bodyPr wrap="none" rtlCol="0">
            <a:spAutoFit/>
          </a:bodyPr>
          <a:lstStyle/>
          <a:p>
            <a:r>
              <a:rPr lang="en-US" altLang="ko-KR" dirty="0"/>
              <a:t>About KCDF</a:t>
            </a:r>
            <a:endParaRPr lang="ko-KR" altLang="en-US" dirty="0"/>
          </a:p>
        </p:txBody>
      </p:sp>
      <p:sp>
        <p:nvSpPr>
          <p:cNvPr id="22" name="TextBox 21"/>
          <p:cNvSpPr txBox="1"/>
          <p:nvPr/>
        </p:nvSpPr>
        <p:spPr>
          <a:xfrm>
            <a:off x="8103350" y="662217"/>
            <a:ext cx="1656810" cy="169277"/>
          </a:xfrm>
          <a:prstGeom prst="rect">
            <a:avLst/>
          </a:prstGeom>
          <a:noFill/>
        </p:spPr>
        <p:txBody>
          <a:bodyPr wrap="square" lIns="36000" tIns="0" rIns="36000" bIns="0" rtlCol="0">
            <a:spAutoFit/>
          </a:bodyPr>
          <a:lstStyle/>
          <a:p>
            <a:r>
              <a:rPr lang="ko-KR" altLang="en-US" sz="1100" dirty="0">
                <a:latin typeface="맑은 고딕" panose="020B0503020000020004" pitchFamily="50" charset="-127"/>
                <a:ea typeface="맑은 고딕" panose="020B0503020000020004" pitchFamily="50" charset="-127"/>
              </a:rPr>
              <a:t>인사말</a:t>
            </a:r>
          </a:p>
        </p:txBody>
      </p:sp>
      <p:sp>
        <p:nvSpPr>
          <p:cNvPr id="24" name="TextBox 23"/>
          <p:cNvSpPr txBox="1"/>
          <p:nvPr/>
        </p:nvSpPr>
        <p:spPr>
          <a:xfrm>
            <a:off x="8103350" y="907026"/>
            <a:ext cx="1656810" cy="169277"/>
          </a:xfrm>
          <a:prstGeom prst="rect">
            <a:avLst/>
          </a:prstGeom>
          <a:noFill/>
        </p:spPr>
        <p:txBody>
          <a:bodyPr wrap="square" lIns="36000" tIns="0" rIns="36000" bIns="0" rtlCol="0">
            <a:spAutoFit/>
          </a:bodyPr>
          <a:lstStyle/>
          <a:p>
            <a:r>
              <a:rPr lang="en-US" altLang="ko-KR" sz="1100" dirty="0">
                <a:latin typeface="맑은 고딕" panose="020B0503020000020004" pitchFamily="50" charset="-127"/>
              </a:rPr>
              <a:t>KCDF_04_01_V</a:t>
            </a:r>
            <a:endParaRPr lang="ko-KR" altLang="en-US" sz="1100" dirty="0">
              <a:latin typeface="맑은 고딕" panose="020B0503020000020004" pitchFamily="50" charset="-127"/>
              <a:ea typeface="맑은 고딕" panose="020B0503020000020004" pitchFamily="50" charset="-127"/>
            </a:endParaRPr>
          </a:p>
        </p:txBody>
      </p:sp>
      <p:sp>
        <p:nvSpPr>
          <p:cNvPr id="26" name="직사각형 25"/>
          <p:cNvSpPr/>
          <p:nvPr/>
        </p:nvSpPr>
        <p:spPr>
          <a:xfrm>
            <a:off x="3445108" y="542687"/>
            <a:ext cx="4028172" cy="277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r">
              <a:lnSpc>
                <a:spcPct val="150000"/>
              </a:lnSpc>
            </a:pPr>
            <a:r>
              <a:rPr lang="en-US" altLang="ko-KR" sz="800" dirty="0">
                <a:solidFill>
                  <a:schemeClr val="tx1">
                    <a:lumMod val="75000"/>
                    <a:lumOff val="25000"/>
                  </a:schemeClr>
                </a:solidFill>
              </a:rPr>
              <a:t>Home</a:t>
            </a:r>
            <a:r>
              <a:rPr lang="ko-KR" altLang="en-US" sz="800" dirty="0">
                <a:solidFill>
                  <a:schemeClr val="tx1">
                    <a:lumMod val="75000"/>
                    <a:lumOff val="25000"/>
                  </a:schemeClr>
                </a:solidFill>
              </a:rPr>
              <a:t> </a:t>
            </a:r>
            <a:r>
              <a:rPr lang="en-US" altLang="ko-KR" sz="800" dirty="0">
                <a:solidFill>
                  <a:schemeClr val="tx1">
                    <a:lumMod val="75000"/>
                    <a:lumOff val="25000"/>
                  </a:schemeClr>
                </a:solidFill>
              </a:rPr>
              <a:t>&gt; About KCDF</a:t>
            </a:r>
          </a:p>
        </p:txBody>
      </p:sp>
      <p:sp>
        <p:nvSpPr>
          <p:cNvPr id="27" name="TextBox 26">
            <a:extLst>
              <a:ext uri="{FF2B5EF4-FFF2-40B4-BE49-F238E27FC236}">
                <a16:creationId xmlns:a16="http://schemas.microsoft.com/office/drawing/2014/main" xmlns="" id="{D7599055-D06C-4E5A-B965-C2349DEBA89B}"/>
              </a:ext>
            </a:extLst>
          </p:cNvPr>
          <p:cNvSpPr txBox="1"/>
          <p:nvPr/>
        </p:nvSpPr>
        <p:spPr>
          <a:xfrm>
            <a:off x="7642606" y="1538790"/>
            <a:ext cx="2170934" cy="215444"/>
          </a:xfrm>
          <a:prstGeom prst="rect">
            <a:avLst/>
          </a:prstGeom>
          <a:noFill/>
        </p:spPr>
        <p:txBody>
          <a:bodyPr wrap="square" rtlCol="0">
            <a:spAutoFit/>
          </a:bodyPr>
          <a:lstStyle/>
          <a:p>
            <a:r>
              <a:rPr lang="en-US" altLang="ko-KR" sz="800" dirty="0"/>
              <a:t>HTML</a:t>
            </a:r>
            <a:r>
              <a:rPr lang="ko-KR" altLang="en-US" sz="800" dirty="0"/>
              <a:t> 콘텐츠</a:t>
            </a:r>
            <a:endParaRPr lang="en-US" altLang="ko-KR" sz="800" dirty="0"/>
          </a:p>
        </p:txBody>
      </p:sp>
      <p:cxnSp>
        <p:nvCxnSpPr>
          <p:cNvPr id="31" name="직선 연결선 30">
            <a:extLst>
              <a:ext uri="{FF2B5EF4-FFF2-40B4-BE49-F238E27FC236}">
                <a16:creationId xmlns:a16="http://schemas.microsoft.com/office/drawing/2014/main" xmlns="" id="{18F429B0-36FE-44E4-BF33-2FDD2AA7E108}"/>
              </a:ext>
            </a:extLst>
          </p:cNvPr>
          <p:cNvCxnSpPr/>
          <p:nvPr/>
        </p:nvCxnSpPr>
        <p:spPr>
          <a:xfrm>
            <a:off x="182470" y="964218"/>
            <a:ext cx="7290810" cy="0"/>
          </a:xfrm>
          <a:prstGeom prst="line">
            <a:avLst/>
          </a:prstGeom>
        </p:spPr>
        <p:style>
          <a:lnRef idx="1">
            <a:schemeClr val="dk1"/>
          </a:lnRef>
          <a:fillRef idx="0">
            <a:schemeClr val="dk1"/>
          </a:fillRef>
          <a:effectRef idx="0">
            <a:schemeClr val="dk1"/>
          </a:effectRef>
          <a:fontRef idx="minor">
            <a:schemeClr val="tx1"/>
          </a:fontRef>
        </p:style>
      </p:cxnSp>
      <p:pic>
        <p:nvPicPr>
          <p:cNvPr id="1026" name="Picture 2" descr="íêµ­ê³µìÂ·ëìì¸ë¬¸íì§í¥ìì¥ | ìµ ë´ í">
            <a:extLst>
              <a:ext uri="{FF2B5EF4-FFF2-40B4-BE49-F238E27FC236}">
                <a16:creationId xmlns:a16="http://schemas.microsoft.com/office/drawing/2014/main" xmlns="" id="{4CD97314-A603-4DC6-9BE4-04463E5984A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5319"/>
          <a:stretch/>
        </p:blipFill>
        <p:spPr bwMode="auto">
          <a:xfrm>
            <a:off x="239394" y="1634620"/>
            <a:ext cx="2250250" cy="3175912"/>
          </a:xfrm>
          <a:prstGeom prst="rect">
            <a:avLst/>
          </a:prstGeom>
          <a:noFill/>
          <a:extLst>
            <a:ext uri="{909E8E84-426E-40DD-AFC4-6F175D3DCCD1}">
              <a14:hiddenFill xmlns:a14="http://schemas.microsoft.com/office/drawing/2010/main">
                <a:solidFill>
                  <a:srgbClr val="FFFFFF"/>
                </a:solidFill>
              </a14:hiddenFill>
            </a:ext>
          </a:extLst>
        </p:spPr>
      </p:pic>
      <p:sp>
        <p:nvSpPr>
          <p:cNvPr id="7" name="직사각형 6">
            <a:extLst>
              <a:ext uri="{FF2B5EF4-FFF2-40B4-BE49-F238E27FC236}">
                <a16:creationId xmlns:a16="http://schemas.microsoft.com/office/drawing/2014/main" xmlns="" id="{35000706-99F9-4D98-8636-80F0A7033962}"/>
              </a:ext>
            </a:extLst>
          </p:cNvPr>
          <p:cNvSpPr/>
          <p:nvPr/>
        </p:nvSpPr>
        <p:spPr>
          <a:xfrm>
            <a:off x="2702750" y="1637478"/>
            <a:ext cx="4726750" cy="4962897"/>
          </a:xfrm>
          <a:prstGeom prst="rect">
            <a:avLst/>
          </a:prstGeom>
        </p:spPr>
        <p:txBody>
          <a:bodyPr wrap="square">
            <a:spAutoFit/>
          </a:bodyPr>
          <a:lstStyle/>
          <a:p>
            <a:r>
              <a:rPr lang="en-US" altLang="ko-KR" sz="1100" b="1" dirty="0"/>
              <a:t>“The Korea Craft and Design Foundation (KCDF) leads</a:t>
            </a:r>
          </a:p>
          <a:p>
            <a:r>
              <a:rPr lang="en-US" altLang="ko-KR" sz="1100" b="1" dirty="0"/>
              <a:t>the excellence of Korea’s culture in craft, design and</a:t>
            </a:r>
          </a:p>
          <a:p>
            <a:r>
              <a:rPr lang="en-US" altLang="ko-KR" sz="1100" b="1" dirty="0"/>
              <a:t>hanbok (Korea’s national costume).”</a:t>
            </a:r>
          </a:p>
          <a:p>
            <a:endParaRPr lang="ko-KR" altLang="en-US" sz="1050" dirty="0"/>
          </a:p>
          <a:p>
            <a:r>
              <a:rPr lang="en-US" altLang="ko-KR" sz="1050" dirty="0"/>
              <a:t>The Korea Craft and Design Foundation (KCDF) is the main body that promotes the</a:t>
            </a:r>
          </a:p>
          <a:p>
            <a:r>
              <a:rPr lang="en-US" altLang="ko-KR" sz="1050" dirty="0"/>
              <a:t>craft and design culture of Korea. The objective is to improve people’s way of life</a:t>
            </a:r>
          </a:p>
          <a:p>
            <a:r>
              <a:rPr lang="en-US" altLang="ko-KR" sz="1050" dirty="0"/>
              <a:t>through Korea’s rich cultural heritage in craft and design. For many years we have</a:t>
            </a:r>
          </a:p>
          <a:p>
            <a:r>
              <a:rPr lang="en-US" altLang="ko-KR" sz="1050" dirty="0"/>
              <a:t>focused on promoting our cultural assets both inside Korea and also internationally.</a:t>
            </a:r>
          </a:p>
          <a:p>
            <a:r>
              <a:rPr lang="en-US" altLang="ko-KR" sz="1050" dirty="0"/>
              <a:t>Cultural marketing is the future in terms of contributing to the national economy</a:t>
            </a:r>
          </a:p>
          <a:p>
            <a:r>
              <a:rPr lang="en-US" altLang="ko-KR" sz="1050" dirty="0"/>
              <a:t>and many of our projects are aimed toward this goal. We organize exhibitions</a:t>
            </a:r>
          </a:p>
          <a:p>
            <a:r>
              <a:rPr lang="en-US" altLang="ko-KR" sz="1050" dirty="0"/>
              <a:t>domestically and internationally, promote young makers and develop craft and</a:t>
            </a:r>
          </a:p>
          <a:p>
            <a:r>
              <a:rPr lang="en-US" altLang="ko-KR" sz="1050" dirty="0"/>
              <a:t>design related products. We work across many boundaries from artistic expressions,</a:t>
            </a:r>
          </a:p>
          <a:p>
            <a:r>
              <a:rPr lang="en-US" altLang="ko-KR" sz="1050" dirty="0"/>
              <a:t>reinterpreting traditional skills, researching on craft materials, preserving cultural</a:t>
            </a:r>
          </a:p>
          <a:p>
            <a:r>
              <a:rPr lang="en-US" altLang="ko-KR" sz="1050" dirty="0"/>
              <a:t>heritage and developing entrepreneurship.</a:t>
            </a:r>
          </a:p>
          <a:p>
            <a:r>
              <a:rPr lang="en-US" altLang="ko-KR" sz="1050" dirty="0"/>
              <a:t>Our mission is to communicate with people through craft, design and hanbok. We</a:t>
            </a:r>
          </a:p>
          <a:p>
            <a:r>
              <a:rPr lang="en-US" altLang="ko-KR" sz="1050" dirty="0"/>
              <a:t>believe that culture is the main platform for enriching people’s lifestyle and for</a:t>
            </a:r>
          </a:p>
          <a:p>
            <a:r>
              <a:rPr lang="en-US" altLang="ko-KR" sz="1050" dirty="0"/>
              <a:t>developing exchanges to share creative ideas</a:t>
            </a:r>
          </a:p>
          <a:p>
            <a:endParaRPr lang="en-US" altLang="ko-KR" sz="1050" dirty="0"/>
          </a:p>
          <a:p>
            <a:r>
              <a:rPr lang="en-US" altLang="ko-KR" sz="1050" dirty="0"/>
              <a:t>Thank you!</a:t>
            </a:r>
            <a:endParaRPr lang="ko-KR" altLang="en-US" sz="1050" dirty="0"/>
          </a:p>
        </p:txBody>
      </p:sp>
      <p:sp>
        <p:nvSpPr>
          <p:cNvPr id="14" name="직사각형 13">
            <a:extLst>
              <a:ext uri="{FF2B5EF4-FFF2-40B4-BE49-F238E27FC236}">
                <a16:creationId xmlns:a16="http://schemas.microsoft.com/office/drawing/2014/main" xmlns="" id="{43918153-4F27-43ED-9DBA-D0A7C0ACE32A}"/>
              </a:ext>
            </a:extLst>
          </p:cNvPr>
          <p:cNvSpPr/>
          <p:nvPr/>
        </p:nvSpPr>
        <p:spPr>
          <a:xfrm>
            <a:off x="137892" y="4810532"/>
            <a:ext cx="4726750" cy="577081"/>
          </a:xfrm>
          <a:prstGeom prst="rect">
            <a:avLst/>
          </a:prstGeom>
        </p:spPr>
        <p:txBody>
          <a:bodyPr wrap="square">
            <a:spAutoFit/>
          </a:bodyPr>
          <a:lstStyle/>
          <a:p>
            <a:r>
              <a:rPr lang="en-US" altLang="ko-KR" sz="1050" dirty="0" err="1"/>
              <a:t>Bonghyun</a:t>
            </a:r>
            <a:r>
              <a:rPr lang="en-US" altLang="ko-KR" sz="1050" dirty="0"/>
              <a:t> CHOI</a:t>
            </a:r>
          </a:p>
          <a:p>
            <a:r>
              <a:rPr lang="en-US" altLang="ko-KR" sz="1050" dirty="0"/>
              <a:t>President</a:t>
            </a:r>
          </a:p>
          <a:p>
            <a:r>
              <a:rPr lang="en-US" altLang="ko-KR" sz="1050" dirty="0"/>
              <a:t>Korea Craft &amp; Design Foundation</a:t>
            </a:r>
            <a:endParaRPr lang="ko-KR" altLang="en-US" sz="1050" dirty="0"/>
          </a:p>
        </p:txBody>
      </p:sp>
      <p:pic>
        <p:nvPicPr>
          <p:cNvPr id="16" name="Picture 2" descr="íêµ­ê³µìÂ·ëìì¸ë¬¸íì§í¥ìì¥ | ìµ ë´ í">
            <a:extLst>
              <a:ext uri="{FF2B5EF4-FFF2-40B4-BE49-F238E27FC236}">
                <a16:creationId xmlns:a16="http://schemas.microsoft.com/office/drawing/2014/main" xmlns="" id="{3198EE7C-3BBF-4517-8F3F-7859A96FB0E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93232"/>
          <a:stretch/>
        </p:blipFill>
        <p:spPr bwMode="auto">
          <a:xfrm>
            <a:off x="240680" y="5379023"/>
            <a:ext cx="2250250" cy="25382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7" name="표 16">
            <a:extLst>
              <a:ext uri="{FF2B5EF4-FFF2-40B4-BE49-F238E27FC236}">
                <a16:creationId xmlns:a16="http://schemas.microsoft.com/office/drawing/2014/main" xmlns="" id="{CFC7CBC8-2DEE-4CF3-89A7-A15079B63770}"/>
              </a:ext>
            </a:extLst>
          </p:cNvPr>
          <p:cNvGraphicFramePr>
            <a:graphicFrameLocks noGrp="1"/>
          </p:cNvGraphicFramePr>
          <p:nvPr>
            <p:extLst>
              <p:ext uri="{D42A27DB-BD31-4B8C-83A1-F6EECF244321}">
                <p14:modId xmlns:p14="http://schemas.microsoft.com/office/powerpoint/2010/main" val="1379870394"/>
              </p:ext>
            </p:extLst>
          </p:nvPr>
        </p:nvGraphicFramePr>
        <p:xfrm>
          <a:off x="182470" y="1124867"/>
          <a:ext cx="7290812" cy="277566"/>
        </p:xfrm>
        <a:graphic>
          <a:graphicData uri="http://schemas.openxmlformats.org/drawingml/2006/table">
            <a:tbl>
              <a:tblPr firstRow="1" bandRow="1">
                <a:tableStyleId>{5C22544A-7EE6-4342-B048-85BDC9FD1C3A}</a:tableStyleId>
              </a:tblPr>
              <a:tblGrid>
                <a:gridCol w="1822703">
                  <a:extLst>
                    <a:ext uri="{9D8B030D-6E8A-4147-A177-3AD203B41FA5}">
                      <a16:colId xmlns:a16="http://schemas.microsoft.com/office/drawing/2014/main" xmlns="" val="3485242122"/>
                    </a:ext>
                  </a:extLst>
                </a:gridCol>
                <a:gridCol w="1822703">
                  <a:extLst>
                    <a:ext uri="{9D8B030D-6E8A-4147-A177-3AD203B41FA5}">
                      <a16:colId xmlns:a16="http://schemas.microsoft.com/office/drawing/2014/main" xmlns="" val="3948582368"/>
                    </a:ext>
                  </a:extLst>
                </a:gridCol>
                <a:gridCol w="1822703">
                  <a:extLst>
                    <a:ext uri="{9D8B030D-6E8A-4147-A177-3AD203B41FA5}">
                      <a16:colId xmlns:a16="http://schemas.microsoft.com/office/drawing/2014/main" xmlns="" val="191627007"/>
                    </a:ext>
                  </a:extLst>
                </a:gridCol>
                <a:gridCol w="1822703">
                  <a:extLst>
                    <a:ext uri="{9D8B030D-6E8A-4147-A177-3AD203B41FA5}">
                      <a16:colId xmlns:a16="http://schemas.microsoft.com/office/drawing/2014/main" xmlns="" val="61037769"/>
                    </a:ext>
                  </a:extLst>
                </a:gridCol>
              </a:tblGrid>
              <a:tr h="277566">
                <a:tc>
                  <a:txBody>
                    <a:bodyPr/>
                    <a:lstStyle/>
                    <a:p>
                      <a:pPr algn="ctr" latinLnBrk="1"/>
                      <a:r>
                        <a:rPr lang="en-US" altLang="ko-KR" sz="1100" b="0" dirty="0">
                          <a:solidFill>
                            <a:schemeClr val="tx1"/>
                          </a:solidFill>
                        </a:rPr>
                        <a:t>President</a:t>
                      </a:r>
                      <a:r>
                        <a:rPr lang="ko-KR" altLang="en-US" sz="1100" b="0" dirty="0">
                          <a:solidFill>
                            <a:schemeClr val="tx1"/>
                          </a:solidFill>
                        </a:rPr>
                        <a:t> </a:t>
                      </a:r>
                      <a:r>
                        <a:rPr lang="en-US" altLang="ko-KR" sz="1100" b="0" dirty="0">
                          <a:solidFill>
                            <a:schemeClr val="tx1"/>
                          </a:solidFill>
                        </a:rPr>
                        <a:t>Message</a:t>
                      </a:r>
                      <a:endParaRPr lang="ko-KR" altLang="en-US" sz="1100" b="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latinLnBrk="1"/>
                      <a:r>
                        <a:rPr lang="en-US" altLang="ko-KR" sz="1100" b="0" dirty="0">
                          <a:solidFill>
                            <a:schemeClr val="tx1">
                              <a:lumMod val="50000"/>
                              <a:lumOff val="50000"/>
                            </a:schemeClr>
                          </a:solidFill>
                        </a:rPr>
                        <a:t>Establishment &amp; History</a:t>
                      </a:r>
                      <a:endParaRPr lang="ko-KR" altLang="en-US" sz="1100" b="0" dirty="0">
                        <a:solidFill>
                          <a:schemeClr val="tx1">
                            <a:lumMod val="50000"/>
                            <a:lumOff val="50000"/>
                          </a:schemeClr>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1100" b="0" dirty="0">
                          <a:solidFill>
                            <a:schemeClr val="tx1">
                              <a:lumMod val="50000"/>
                              <a:lumOff val="50000"/>
                            </a:schemeClr>
                          </a:solidFill>
                        </a:rPr>
                        <a:t>Mission</a:t>
                      </a:r>
                      <a:r>
                        <a:rPr lang="ko-KR" altLang="en-US" sz="1100" b="0" dirty="0">
                          <a:solidFill>
                            <a:schemeClr val="tx1">
                              <a:lumMod val="50000"/>
                              <a:lumOff val="50000"/>
                            </a:schemeClr>
                          </a:solidFill>
                        </a:rPr>
                        <a:t> </a:t>
                      </a:r>
                      <a:r>
                        <a:rPr lang="en-US" altLang="ko-KR" sz="1100" b="0" dirty="0">
                          <a:solidFill>
                            <a:schemeClr val="tx1">
                              <a:lumMod val="50000"/>
                              <a:lumOff val="50000"/>
                            </a:schemeClr>
                          </a:solidFill>
                        </a:rPr>
                        <a:t>&amp;</a:t>
                      </a:r>
                      <a:r>
                        <a:rPr lang="ko-KR" altLang="en-US" sz="1100" b="0" dirty="0">
                          <a:solidFill>
                            <a:schemeClr val="tx1">
                              <a:lumMod val="50000"/>
                              <a:lumOff val="50000"/>
                            </a:schemeClr>
                          </a:solidFill>
                        </a:rPr>
                        <a:t> </a:t>
                      </a:r>
                      <a:r>
                        <a:rPr lang="en-US" altLang="ko-KR" sz="1100" b="0" dirty="0">
                          <a:solidFill>
                            <a:schemeClr val="tx1">
                              <a:lumMod val="50000"/>
                              <a:lumOff val="50000"/>
                            </a:schemeClr>
                          </a:solidFill>
                        </a:rPr>
                        <a:t>Vision</a:t>
                      </a:r>
                      <a:endParaRPr lang="ko-KR" altLang="en-US" sz="1100" b="0" dirty="0">
                        <a:solidFill>
                          <a:schemeClr val="tx1">
                            <a:lumMod val="50000"/>
                            <a:lumOff val="50000"/>
                          </a:schemeClr>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1100" b="0" dirty="0">
                          <a:solidFill>
                            <a:schemeClr val="tx1">
                              <a:lumMod val="50000"/>
                              <a:lumOff val="50000"/>
                            </a:schemeClr>
                          </a:solidFill>
                        </a:rPr>
                        <a:t>Organization Chart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688877061"/>
                  </a:ext>
                </a:extLst>
              </a:tr>
            </a:tbl>
          </a:graphicData>
        </a:graphic>
      </p:graphicFrame>
    </p:spTree>
    <p:extLst>
      <p:ext uri="{BB962C8B-B14F-4D97-AF65-F5344CB8AC3E}">
        <p14:creationId xmlns:p14="http://schemas.microsoft.com/office/powerpoint/2010/main" val="311293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번호 개체 틀 1"/>
          <p:cNvSpPr>
            <a:spLocks noGrp="1"/>
          </p:cNvSpPr>
          <p:nvPr>
            <p:ph type="sldNum" sz="quarter" idx="4"/>
          </p:nvPr>
        </p:nvSpPr>
        <p:spPr>
          <a:xfrm>
            <a:off x="3800872" y="6597352"/>
            <a:ext cx="2311400" cy="246080"/>
          </a:xfrm>
        </p:spPr>
        <p:txBody>
          <a:bodyPr/>
          <a:lstStyle/>
          <a:p>
            <a:fld id="{0500D182-0E45-4451-AC01-D47C2071488A}" type="slidenum">
              <a:rPr lang="ko-KR" altLang="en-US" smtClean="0"/>
              <a:pPr/>
              <a:t>6</a:t>
            </a:fld>
            <a:endParaRPr lang="ko-KR" altLang="en-US" dirty="0"/>
          </a:p>
        </p:txBody>
      </p:sp>
      <p:graphicFrame>
        <p:nvGraphicFramePr>
          <p:cNvPr id="54" name="표 53"/>
          <p:cNvGraphicFramePr>
            <a:graphicFrameLocks noGrp="1"/>
          </p:cNvGraphicFramePr>
          <p:nvPr>
            <p:extLst>
              <p:ext uri="{D42A27DB-BD31-4B8C-83A1-F6EECF244321}">
                <p14:modId xmlns:p14="http://schemas.microsoft.com/office/powerpoint/2010/main" val="862056650"/>
              </p:ext>
            </p:extLst>
          </p:nvPr>
        </p:nvGraphicFramePr>
        <p:xfrm>
          <a:off x="7653300" y="4101797"/>
          <a:ext cx="2160240" cy="1947145"/>
        </p:xfrm>
        <a:graphic>
          <a:graphicData uri="http://schemas.openxmlformats.org/drawingml/2006/table">
            <a:tbl>
              <a:tblPr firstRow="1" bandRow="1">
                <a:tableStyleId>{5C22544A-7EE6-4342-B048-85BDC9FD1C3A}</a:tableStyleId>
              </a:tblPr>
              <a:tblGrid>
                <a:gridCol w="225809">
                  <a:extLst>
                    <a:ext uri="{9D8B030D-6E8A-4147-A177-3AD203B41FA5}">
                      <a16:colId xmlns:a16="http://schemas.microsoft.com/office/drawing/2014/main" xmlns="" val="20000"/>
                    </a:ext>
                  </a:extLst>
                </a:gridCol>
                <a:gridCol w="1934431">
                  <a:extLst>
                    <a:ext uri="{9D8B030D-6E8A-4147-A177-3AD203B41FA5}">
                      <a16:colId xmlns:a16="http://schemas.microsoft.com/office/drawing/2014/main" xmlns="" val="20001"/>
                    </a:ext>
                  </a:extLst>
                </a:gridCol>
              </a:tblGrid>
              <a:tr h="225025">
                <a:tc gridSpan="2">
                  <a:txBody>
                    <a:bodyPr/>
                    <a:lstStyle/>
                    <a:p>
                      <a:pPr algn="ctr" latinLnBrk="1"/>
                      <a:r>
                        <a:rPr lang="en-US" altLang="ko-KR" sz="900" dirty="0">
                          <a:solidFill>
                            <a:schemeClr val="tx1"/>
                          </a:solidFill>
                        </a:rPr>
                        <a:t>LINK &amp; DESCRIPTION</a:t>
                      </a:r>
                      <a:endParaRPr lang="ko-KR" altLang="en-US" sz="9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hMerge="1">
                  <a:txBody>
                    <a:bodyPr/>
                    <a:lstStyle/>
                    <a:p>
                      <a:pPr latinLnBrk="1"/>
                      <a:endParaRPr lang="ko-KR" altLang="en-US" sz="900" dirty="0"/>
                    </a:p>
                  </a:txBody>
                  <a:tcPr marL="36000" marR="36000" anchor="ct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210314">
                <a:tc>
                  <a:txBody>
                    <a:bodyPr/>
                    <a:lstStyle/>
                    <a:p>
                      <a:pPr algn="ctr" latinLnBrk="1"/>
                      <a:r>
                        <a:rPr lang="en-US" altLang="ko-KR" sz="800" dirty="0">
                          <a:solidFill>
                            <a:schemeClr val="bg1"/>
                          </a:solidFill>
                        </a:rPr>
                        <a:t>1</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206739">
                <a:tc>
                  <a:txBody>
                    <a:bodyPr/>
                    <a:lstStyle/>
                    <a:p>
                      <a:pPr algn="ctr" latinLnBrk="1"/>
                      <a:r>
                        <a:rPr lang="en-US" altLang="ko-KR" sz="800" dirty="0">
                          <a:solidFill>
                            <a:schemeClr val="bg1"/>
                          </a:solidFill>
                        </a:rPr>
                        <a:t>2</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225025">
                <a:tc>
                  <a:txBody>
                    <a:bodyPr/>
                    <a:lstStyle/>
                    <a:p>
                      <a:pPr algn="ctr" latinLnBrk="1"/>
                      <a:r>
                        <a:rPr lang="en-US" altLang="ko-KR" sz="800" dirty="0">
                          <a:solidFill>
                            <a:schemeClr val="bg1"/>
                          </a:solidFill>
                        </a:rPr>
                        <a:t>3</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199589">
                <a:tc>
                  <a:txBody>
                    <a:bodyPr/>
                    <a:lstStyle/>
                    <a:p>
                      <a:pPr algn="ctr" latinLnBrk="1"/>
                      <a:r>
                        <a:rPr lang="en-US" altLang="ko-KR" sz="800" dirty="0">
                          <a:solidFill>
                            <a:schemeClr val="bg1"/>
                          </a:solidFill>
                        </a:rPr>
                        <a:t>4</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b="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196014">
                <a:tc>
                  <a:txBody>
                    <a:bodyPr/>
                    <a:lstStyle/>
                    <a:p>
                      <a:pPr algn="ctr" latinLnBrk="1"/>
                      <a:r>
                        <a:rPr lang="en-US" altLang="ko-KR" sz="800" dirty="0">
                          <a:solidFill>
                            <a:schemeClr val="bg1"/>
                          </a:solidFill>
                        </a:rPr>
                        <a:t>5</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0">
                <a:tc>
                  <a:txBody>
                    <a:bodyPr/>
                    <a:lstStyle/>
                    <a:p>
                      <a:pPr algn="ctr" latinLnBrk="1"/>
                      <a:r>
                        <a:rPr lang="en-US" altLang="ko-KR" sz="800" dirty="0">
                          <a:solidFill>
                            <a:schemeClr val="bg1"/>
                          </a:solidFill>
                        </a:rPr>
                        <a:t>6</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196014">
                <a:tc>
                  <a:txBody>
                    <a:bodyPr/>
                    <a:lstStyle/>
                    <a:p>
                      <a:pPr algn="ctr" latinLnBrk="1"/>
                      <a:r>
                        <a:rPr lang="en-US" altLang="ko-KR" sz="800" dirty="0">
                          <a:solidFill>
                            <a:schemeClr val="bg1"/>
                          </a:solidFill>
                        </a:rPr>
                        <a:t>7</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196014">
                <a:tc>
                  <a:txBody>
                    <a:bodyPr/>
                    <a:lstStyle/>
                    <a:p>
                      <a:pPr algn="ctr" latinLnBrk="1"/>
                      <a:r>
                        <a:rPr lang="en-US" altLang="ko-KR" sz="800" dirty="0">
                          <a:solidFill>
                            <a:schemeClr val="bg1"/>
                          </a:solidFill>
                        </a:rPr>
                        <a:t>8</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bl>
          </a:graphicData>
        </a:graphic>
      </p:graphicFrame>
      <p:sp>
        <p:nvSpPr>
          <p:cNvPr id="22" name="TextBox 21"/>
          <p:cNvSpPr txBox="1"/>
          <p:nvPr/>
        </p:nvSpPr>
        <p:spPr>
          <a:xfrm>
            <a:off x="8103350" y="662217"/>
            <a:ext cx="1656810" cy="169277"/>
          </a:xfrm>
          <a:prstGeom prst="rect">
            <a:avLst/>
          </a:prstGeom>
          <a:noFill/>
        </p:spPr>
        <p:txBody>
          <a:bodyPr wrap="square" lIns="36000" tIns="0" rIns="36000" bIns="0" rtlCol="0">
            <a:spAutoFit/>
          </a:bodyPr>
          <a:lstStyle/>
          <a:p>
            <a:r>
              <a:rPr lang="ko-KR" altLang="en-US" sz="1100" dirty="0">
                <a:latin typeface="맑은 고딕" panose="020B0503020000020004" pitchFamily="50" charset="-127"/>
                <a:ea typeface="맑은 고딕" panose="020B0503020000020004" pitchFamily="50" charset="-127"/>
              </a:rPr>
              <a:t>설립목적</a:t>
            </a:r>
          </a:p>
        </p:txBody>
      </p:sp>
      <p:sp>
        <p:nvSpPr>
          <p:cNvPr id="24" name="TextBox 23"/>
          <p:cNvSpPr txBox="1"/>
          <p:nvPr/>
        </p:nvSpPr>
        <p:spPr>
          <a:xfrm>
            <a:off x="8103350" y="907026"/>
            <a:ext cx="1656810" cy="169277"/>
          </a:xfrm>
          <a:prstGeom prst="rect">
            <a:avLst/>
          </a:prstGeom>
          <a:noFill/>
        </p:spPr>
        <p:txBody>
          <a:bodyPr wrap="square" lIns="36000" tIns="0" rIns="36000" bIns="0" rtlCol="0">
            <a:spAutoFit/>
          </a:bodyPr>
          <a:lstStyle/>
          <a:p>
            <a:r>
              <a:rPr lang="en-US" altLang="ko-KR" sz="1100" dirty="0">
                <a:latin typeface="맑은 고딕" panose="020B0503020000020004" pitchFamily="50" charset="-127"/>
              </a:rPr>
              <a:t>KCDF_04_02_01_V</a:t>
            </a:r>
            <a:endParaRPr lang="ko-KR" altLang="en-US" sz="1100" dirty="0">
              <a:latin typeface="맑은 고딕" panose="020B0503020000020004" pitchFamily="50" charset="-127"/>
              <a:ea typeface="맑은 고딕" panose="020B0503020000020004" pitchFamily="50" charset="-127"/>
            </a:endParaRPr>
          </a:p>
        </p:txBody>
      </p:sp>
      <p:sp>
        <p:nvSpPr>
          <p:cNvPr id="27" name="TextBox 26">
            <a:extLst>
              <a:ext uri="{FF2B5EF4-FFF2-40B4-BE49-F238E27FC236}">
                <a16:creationId xmlns:a16="http://schemas.microsoft.com/office/drawing/2014/main" xmlns="" id="{D7599055-D06C-4E5A-B965-C2349DEBA89B}"/>
              </a:ext>
            </a:extLst>
          </p:cNvPr>
          <p:cNvSpPr txBox="1"/>
          <p:nvPr/>
        </p:nvSpPr>
        <p:spPr>
          <a:xfrm>
            <a:off x="7642606" y="1538790"/>
            <a:ext cx="2170934" cy="215444"/>
          </a:xfrm>
          <a:prstGeom prst="rect">
            <a:avLst/>
          </a:prstGeom>
          <a:noFill/>
        </p:spPr>
        <p:txBody>
          <a:bodyPr wrap="square" rtlCol="0">
            <a:spAutoFit/>
          </a:bodyPr>
          <a:lstStyle/>
          <a:p>
            <a:r>
              <a:rPr lang="en-US" altLang="ko-KR" sz="800" dirty="0"/>
              <a:t>HTML </a:t>
            </a:r>
            <a:r>
              <a:rPr lang="ko-KR" altLang="en-US" sz="800" dirty="0"/>
              <a:t>콘텐츠</a:t>
            </a:r>
            <a:endParaRPr lang="en-US" altLang="ko-KR" sz="800" dirty="0"/>
          </a:p>
        </p:txBody>
      </p:sp>
      <p:cxnSp>
        <p:nvCxnSpPr>
          <p:cNvPr id="31" name="직선 연결선 30">
            <a:extLst>
              <a:ext uri="{FF2B5EF4-FFF2-40B4-BE49-F238E27FC236}">
                <a16:creationId xmlns:a16="http://schemas.microsoft.com/office/drawing/2014/main" xmlns="" id="{18F429B0-36FE-44E4-BF33-2FDD2AA7E108}"/>
              </a:ext>
            </a:extLst>
          </p:cNvPr>
          <p:cNvCxnSpPr/>
          <p:nvPr/>
        </p:nvCxnSpPr>
        <p:spPr>
          <a:xfrm>
            <a:off x="182470" y="964218"/>
            <a:ext cx="7290810" cy="0"/>
          </a:xfrm>
          <a:prstGeom prst="line">
            <a:avLst/>
          </a:prstGeom>
        </p:spPr>
        <p:style>
          <a:lnRef idx="1">
            <a:schemeClr val="dk1"/>
          </a:lnRef>
          <a:fillRef idx="0">
            <a:schemeClr val="dk1"/>
          </a:fillRef>
          <a:effectRef idx="0">
            <a:schemeClr val="dk1"/>
          </a:effectRef>
          <a:fontRef idx="minor">
            <a:schemeClr val="tx1"/>
          </a:fontRef>
        </p:style>
      </p:cxnSp>
      <p:sp>
        <p:nvSpPr>
          <p:cNvPr id="12" name="직사각형 11">
            <a:extLst>
              <a:ext uri="{FF2B5EF4-FFF2-40B4-BE49-F238E27FC236}">
                <a16:creationId xmlns:a16="http://schemas.microsoft.com/office/drawing/2014/main" xmlns="" id="{D7BE4C8E-B7FA-49F5-A1BA-EF205386E8E6}"/>
              </a:ext>
            </a:extLst>
          </p:cNvPr>
          <p:cNvSpPr/>
          <p:nvPr/>
        </p:nvSpPr>
        <p:spPr>
          <a:xfrm>
            <a:off x="182470" y="1646512"/>
            <a:ext cx="7290810" cy="3993401"/>
          </a:xfrm>
          <a:prstGeom prst="rect">
            <a:avLst/>
          </a:prstGeom>
        </p:spPr>
        <p:txBody>
          <a:bodyPr wrap="square">
            <a:spAutoFit/>
          </a:bodyPr>
          <a:lstStyle/>
          <a:p>
            <a:r>
              <a:rPr lang="en-US" altLang="ko-KR" sz="1050" b="1" dirty="0"/>
              <a:t>Establishment</a:t>
            </a:r>
          </a:p>
          <a:p>
            <a:endParaRPr lang="en-US" altLang="ko-KR" sz="1050" dirty="0"/>
          </a:p>
          <a:p>
            <a:r>
              <a:rPr lang="en-US" altLang="ko-KR" sz="1050" dirty="0"/>
              <a:t>The Korea Craft &amp; Design Foundation is a public organization affiliated to the Korean Ministry of Sports, Culture and Tourism. The objective of the organization is to promote Korea’s craft, design and hanbok both in Korea and internationally. It is our responsibility to promote the field in order to create opportunities for young makers, artists and related groups. We focus on preserving our own cultural heritage by re-interpreting tradition, research on</a:t>
            </a:r>
          </a:p>
          <a:p>
            <a:r>
              <a:rPr lang="en-US" altLang="ko-KR" sz="1050" dirty="0"/>
              <a:t>craft materials/skills and also developing craft related regions around the country. We have worked to improve competition in the field additionally as building entrepreneurship. Our aim is to establish strong networks to lead the field of craft, design and hanbok.</a:t>
            </a:r>
            <a:endParaRPr lang="ko-KR" altLang="en-US" sz="1050" dirty="0"/>
          </a:p>
          <a:p>
            <a:endParaRPr lang="ko-KR" altLang="en-US" sz="1050" dirty="0"/>
          </a:p>
          <a:p>
            <a:r>
              <a:rPr lang="ko-KR" altLang="en-US" sz="1050" dirty="0"/>
              <a:t> </a:t>
            </a:r>
          </a:p>
          <a:p>
            <a:endParaRPr lang="ko-KR" altLang="en-US" sz="1050" dirty="0"/>
          </a:p>
          <a:p>
            <a:r>
              <a:rPr lang="en-US" altLang="ko-KR" sz="1200" b="1" dirty="0"/>
              <a:t>History</a:t>
            </a:r>
          </a:p>
          <a:p>
            <a:r>
              <a:rPr lang="en-US" altLang="ko-KR" sz="1050" dirty="0"/>
              <a:t>2015. 12 Designated as the main organization for the promotion of craft culture industry</a:t>
            </a:r>
            <a:endParaRPr lang="ko-KR" altLang="en-US" sz="1050" dirty="0"/>
          </a:p>
          <a:p>
            <a:r>
              <a:rPr lang="en-US" altLang="ko-KR" sz="1050" dirty="0"/>
              <a:t>2014. 06 Hanbok Advancement Center established (an affiliated organization to the </a:t>
            </a:r>
          </a:p>
          <a:p>
            <a:r>
              <a:rPr lang="en-US" altLang="ko-KR" sz="1050" dirty="0"/>
              <a:t>            Korea Craft and Design Foundation)</a:t>
            </a:r>
          </a:p>
          <a:p>
            <a:r>
              <a:rPr lang="en-US" altLang="ko-KR" sz="1050" dirty="0"/>
              <a:t>2011. 04 State owned property Culture Station Seoul 284 (Historic Site No. 284) consigned </a:t>
            </a:r>
          </a:p>
          <a:p>
            <a:r>
              <a:rPr lang="en-US" altLang="ko-KR" sz="1050" dirty="0"/>
              <a:t>            for management to the Korea Craft and Design Foundation (KCDF)</a:t>
            </a:r>
          </a:p>
          <a:p>
            <a:r>
              <a:rPr lang="en-US" altLang="ko-KR" sz="1050" dirty="0"/>
              <a:t>2011. 01 Designated as public institution (based on Articles 4, 6 for the Act on Operation of Public Agencies)</a:t>
            </a:r>
          </a:p>
          <a:p>
            <a:r>
              <a:rPr lang="en-US" altLang="ko-KR" sz="1050" dirty="0"/>
              <a:t>2010. 04 The organization changed to become a joint corporation to become Korea Craft</a:t>
            </a:r>
          </a:p>
          <a:p>
            <a:r>
              <a:rPr lang="en-US" altLang="ko-KR" sz="1050" dirty="0"/>
              <a:t>&amp; Design Culture Promotion Foundation, later changed to Korea Craft &amp; Design Foundation (KCDF)</a:t>
            </a:r>
          </a:p>
          <a:p>
            <a:r>
              <a:rPr lang="en-US" altLang="ko-KR" sz="1050" dirty="0"/>
              <a:t>2008. 03 Korea Craft Promotion Foundation changed in name to Korea Design &amp; Culture Foundation</a:t>
            </a:r>
          </a:p>
          <a:p>
            <a:r>
              <a:rPr lang="en-US" altLang="ko-KR" sz="1050" dirty="0"/>
              <a:t>2006. 11 Craft Distribution and Support Center set up</a:t>
            </a:r>
          </a:p>
          <a:p>
            <a:r>
              <a:rPr lang="en-US" altLang="ko-KR" sz="1050" dirty="0"/>
              <a:t>2000. 04 Establishment of the Korea Craft Promotion Foundation</a:t>
            </a:r>
          </a:p>
        </p:txBody>
      </p:sp>
      <p:graphicFrame>
        <p:nvGraphicFramePr>
          <p:cNvPr id="14" name="표 13">
            <a:extLst>
              <a:ext uri="{FF2B5EF4-FFF2-40B4-BE49-F238E27FC236}">
                <a16:creationId xmlns:a16="http://schemas.microsoft.com/office/drawing/2014/main" xmlns="" id="{4370BD16-A70A-46E1-99D1-E3569C9EC6F2}"/>
              </a:ext>
            </a:extLst>
          </p:cNvPr>
          <p:cNvGraphicFramePr>
            <a:graphicFrameLocks noGrp="1"/>
          </p:cNvGraphicFramePr>
          <p:nvPr>
            <p:extLst>
              <p:ext uri="{D42A27DB-BD31-4B8C-83A1-F6EECF244321}">
                <p14:modId xmlns:p14="http://schemas.microsoft.com/office/powerpoint/2010/main" val="934333206"/>
              </p:ext>
            </p:extLst>
          </p:nvPr>
        </p:nvGraphicFramePr>
        <p:xfrm>
          <a:off x="182470" y="1124867"/>
          <a:ext cx="7290812" cy="277566"/>
        </p:xfrm>
        <a:graphic>
          <a:graphicData uri="http://schemas.openxmlformats.org/drawingml/2006/table">
            <a:tbl>
              <a:tblPr firstRow="1" bandRow="1">
                <a:tableStyleId>{5C22544A-7EE6-4342-B048-85BDC9FD1C3A}</a:tableStyleId>
              </a:tblPr>
              <a:tblGrid>
                <a:gridCol w="1822703">
                  <a:extLst>
                    <a:ext uri="{9D8B030D-6E8A-4147-A177-3AD203B41FA5}">
                      <a16:colId xmlns:a16="http://schemas.microsoft.com/office/drawing/2014/main" xmlns="" val="3485242122"/>
                    </a:ext>
                  </a:extLst>
                </a:gridCol>
                <a:gridCol w="1822703">
                  <a:extLst>
                    <a:ext uri="{9D8B030D-6E8A-4147-A177-3AD203B41FA5}">
                      <a16:colId xmlns:a16="http://schemas.microsoft.com/office/drawing/2014/main" xmlns="" val="3948582368"/>
                    </a:ext>
                  </a:extLst>
                </a:gridCol>
                <a:gridCol w="1822703">
                  <a:extLst>
                    <a:ext uri="{9D8B030D-6E8A-4147-A177-3AD203B41FA5}">
                      <a16:colId xmlns:a16="http://schemas.microsoft.com/office/drawing/2014/main" xmlns="" val="191627007"/>
                    </a:ext>
                  </a:extLst>
                </a:gridCol>
                <a:gridCol w="1822703">
                  <a:extLst>
                    <a:ext uri="{9D8B030D-6E8A-4147-A177-3AD203B41FA5}">
                      <a16:colId xmlns:a16="http://schemas.microsoft.com/office/drawing/2014/main" xmlns="" val="61037769"/>
                    </a:ext>
                  </a:extLst>
                </a:gridCol>
              </a:tblGrid>
              <a:tr h="277566">
                <a:tc>
                  <a:txBody>
                    <a:bodyPr/>
                    <a:lstStyle/>
                    <a:p>
                      <a:pPr algn="ctr" latinLnBrk="1"/>
                      <a:r>
                        <a:rPr lang="en-US" altLang="ko-KR" sz="1100" b="0" dirty="0">
                          <a:solidFill>
                            <a:schemeClr val="bg1">
                              <a:lumMod val="50000"/>
                            </a:schemeClr>
                          </a:solidFill>
                        </a:rPr>
                        <a:t>President</a:t>
                      </a:r>
                      <a:r>
                        <a:rPr lang="ko-KR" altLang="en-US" sz="1100" b="0" dirty="0">
                          <a:solidFill>
                            <a:schemeClr val="bg1">
                              <a:lumMod val="50000"/>
                            </a:schemeClr>
                          </a:solidFill>
                        </a:rPr>
                        <a:t> </a:t>
                      </a:r>
                      <a:r>
                        <a:rPr lang="en-US" altLang="ko-KR" sz="1100" b="0" dirty="0">
                          <a:solidFill>
                            <a:schemeClr val="bg1">
                              <a:lumMod val="50000"/>
                            </a:schemeClr>
                          </a:solidFill>
                        </a:rPr>
                        <a:t>Message</a:t>
                      </a:r>
                      <a:endParaRPr lang="ko-KR" altLang="en-US" sz="1100" b="0" dirty="0">
                        <a:solidFill>
                          <a:schemeClr val="bg1">
                            <a:lumMod val="50000"/>
                          </a:schemeClr>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latinLnBrk="1"/>
                      <a:r>
                        <a:rPr lang="en-US" altLang="ko-KR" sz="1100" b="0" dirty="0">
                          <a:solidFill>
                            <a:sysClr val="windowText" lastClr="000000"/>
                          </a:solidFill>
                        </a:rPr>
                        <a:t>Establishment &amp; History</a:t>
                      </a:r>
                      <a:endParaRPr lang="ko-KR" altLang="en-US" sz="1100" b="0" dirty="0">
                        <a:solidFill>
                          <a:sysClr val="windowText" lastClr="000000"/>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latinLnBrk="1"/>
                      <a:r>
                        <a:rPr lang="en-US" altLang="ko-KR" sz="1100" b="0" dirty="0">
                          <a:solidFill>
                            <a:schemeClr val="tx1">
                              <a:lumMod val="50000"/>
                              <a:lumOff val="50000"/>
                            </a:schemeClr>
                          </a:solidFill>
                        </a:rPr>
                        <a:t>Mission</a:t>
                      </a:r>
                      <a:r>
                        <a:rPr lang="ko-KR" altLang="en-US" sz="1100" b="0" dirty="0">
                          <a:solidFill>
                            <a:schemeClr val="tx1">
                              <a:lumMod val="50000"/>
                              <a:lumOff val="50000"/>
                            </a:schemeClr>
                          </a:solidFill>
                        </a:rPr>
                        <a:t> </a:t>
                      </a:r>
                      <a:r>
                        <a:rPr lang="en-US" altLang="ko-KR" sz="1100" b="0" dirty="0">
                          <a:solidFill>
                            <a:schemeClr val="tx1">
                              <a:lumMod val="50000"/>
                              <a:lumOff val="50000"/>
                            </a:schemeClr>
                          </a:solidFill>
                        </a:rPr>
                        <a:t>&amp;</a:t>
                      </a:r>
                      <a:r>
                        <a:rPr lang="ko-KR" altLang="en-US" sz="1100" b="0" dirty="0">
                          <a:solidFill>
                            <a:schemeClr val="tx1">
                              <a:lumMod val="50000"/>
                              <a:lumOff val="50000"/>
                            </a:schemeClr>
                          </a:solidFill>
                        </a:rPr>
                        <a:t> </a:t>
                      </a:r>
                      <a:r>
                        <a:rPr lang="en-US" altLang="ko-KR" sz="1100" b="0" dirty="0">
                          <a:solidFill>
                            <a:schemeClr val="tx1">
                              <a:lumMod val="50000"/>
                              <a:lumOff val="50000"/>
                            </a:schemeClr>
                          </a:solidFill>
                        </a:rPr>
                        <a:t>Vision</a:t>
                      </a:r>
                      <a:endParaRPr lang="ko-KR" altLang="en-US" sz="1100" b="0" dirty="0">
                        <a:solidFill>
                          <a:schemeClr val="tx1">
                            <a:lumMod val="50000"/>
                            <a:lumOff val="50000"/>
                          </a:schemeClr>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1100" b="0" dirty="0">
                          <a:solidFill>
                            <a:schemeClr val="tx1">
                              <a:lumMod val="50000"/>
                              <a:lumOff val="50000"/>
                            </a:schemeClr>
                          </a:solidFill>
                        </a:rPr>
                        <a:t>Organization Chart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688877061"/>
                  </a:ext>
                </a:extLst>
              </a:tr>
            </a:tbl>
          </a:graphicData>
        </a:graphic>
      </p:graphicFrame>
      <p:sp>
        <p:nvSpPr>
          <p:cNvPr id="16" name="TextBox 15">
            <a:extLst>
              <a:ext uri="{FF2B5EF4-FFF2-40B4-BE49-F238E27FC236}">
                <a16:creationId xmlns:a16="http://schemas.microsoft.com/office/drawing/2014/main" xmlns="" id="{6AB10111-6E8F-4038-97B6-1AC850F96B51}"/>
              </a:ext>
            </a:extLst>
          </p:cNvPr>
          <p:cNvSpPr txBox="1"/>
          <p:nvPr/>
        </p:nvSpPr>
        <p:spPr>
          <a:xfrm>
            <a:off x="92460" y="537694"/>
            <a:ext cx="1459310" cy="369332"/>
          </a:xfrm>
          <a:prstGeom prst="rect">
            <a:avLst/>
          </a:prstGeom>
          <a:noFill/>
        </p:spPr>
        <p:txBody>
          <a:bodyPr wrap="none" rtlCol="0">
            <a:spAutoFit/>
          </a:bodyPr>
          <a:lstStyle/>
          <a:p>
            <a:r>
              <a:rPr lang="en-US" altLang="ko-KR" dirty="0"/>
              <a:t>About KCDF</a:t>
            </a:r>
            <a:endParaRPr lang="ko-KR" altLang="en-US" dirty="0"/>
          </a:p>
        </p:txBody>
      </p:sp>
      <p:sp>
        <p:nvSpPr>
          <p:cNvPr id="17" name="직사각형 16">
            <a:extLst>
              <a:ext uri="{FF2B5EF4-FFF2-40B4-BE49-F238E27FC236}">
                <a16:creationId xmlns:a16="http://schemas.microsoft.com/office/drawing/2014/main" xmlns="" id="{25455167-DF36-4E8E-8D7D-5287881C53D5}"/>
              </a:ext>
            </a:extLst>
          </p:cNvPr>
          <p:cNvSpPr/>
          <p:nvPr/>
        </p:nvSpPr>
        <p:spPr>
          <a:xfrm>
            <a:off x="3445108" y="542687"/>
            <a:ext cx="4028172" cy="277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r">
              <a:lnSpc>
                <a:spcPct val="150000"/>
              </a:lnSpc>
            </a:pPr>
            <a:r>
              <a:rPr lang="en-US" altLang="ko-KR" sz="800" dirty="0">
                <a:solidFill>
                  <a:schemeClr val="tx1">
                    <a:lumMod val="75000"/>
                    <a:lumOff val="25000"/>
                  </a:schemeClr>
                </a:solidFill>
              </a:rPr>
              <a:t>Home</a:t>
            </a:r>
            <a:r>
              <a:rPr lang="ko-KR" altLang="en-US" sz="800" dirty="0">
                <a:solidFill>
                  <a:schemeClr val="tx1">
                    <a:lumMod val="75000"/>
                    <a:lumOff val="25000"/>
                  </a:schemeClr>
                </a:solidFill>
              </a:rPr>
              <a:t> </a:t>
            </a:r>
            <a:r>
              <a:rPr lang="en-US" altLang="ko-KR" sz="800" dirty="0">
                <a:solidFill>
                  <a:schemeClr val="tx1">
                    <a:lumMod val="75000"/>
                    <a:lumOff val="25000"/>
                  </a:schemeClr>
                </a:solidFill>
              </a:rPr>
              <a:t>&gt; About KCDF</a:t>
            </a:r>
          </a:p>
        </p:txBody>
      </p:sp>
    </p:spTree>
    <p:extLst>
      <p:ext uri="{BB962C8B-B14F-4D97-AF65-F5344CB8AC3E}">
        <p14:creationId xmlns:p14="http://schemas.microsoft.com/office/powerpoint/2010/main" val="3623915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번호 개체 틀 1"/>
          <p:cNvSpPr>
            <a:spLocks noGrp="1"/>
          </p:cNvSpPr>
          <p:nvPr>
            <p:ph type="sldNum" sz="quarter" idx="4"/>
          </p:nvPr>
        </p:nvSpPr>
        <p:spPr>
          <a:xfrm>
            <a:off x="3800872" y="6597352"/>
            <a:ext cx="2311400" cy="246080"/>
          </a:xfrm>
        </p:spPr>
        <p:txBody>
          <a:bodyPr/>
          <a:lstStyle/>
          <a:p>
            <a:fld id="{0500D182-0E45-4451-AC01-D47C2071488A}" type="slidenum">
              <a:rPr lang="ko-KR" altLang="en-US" smtClean="0"/>
              <a:pPr/>
              <a:t>7</a:t>
            </a:fld>
            <a:endParaRPr lang="ko-KR" altLang="en-US" dirty="0"/>
          </a:p>
        </p:txBody>
      </p:sp>
      <p:graphicFrame>
        <p:nvGraphicFramePr>
          <p:cNvPr id="54" name="표 53"/>
          <p:cNvGraphicFramePr>
            <a:graphicFrameLocks noGrp="1"/>
          </p:cNvGraphicFramePr>
          <p:nvPr>
            <p:extLst/>
          </p:nvPr>
        </p:nvGraphicFramePr>
        <p:xfrm>
          <a:off x="7653300" y="4101797"/>
          <a:ext cx="2160240" cy="1947145"/>
        </p:xfrm>
        <a:graphic>
          <a:graphicData uri="http://schemas.openxmlformats.org/drawingml/2006/table">
            <a:tbl>
              <a:tblPr firstRow="1" bandRow="1">
                <a:tableStyleId>{5C22544A-7EE6-4342-B048-85BDC9FD1C3A}</a:tableStyleId>
              </a:tblPr>
              <a:tblGrid>
                <a:gridCol w="225809">
                  <a:extLst>
                    <a:ext uri="{9D8B030D-6E8A-4147-A177-3AD203B41FA5}">
                      <a16:colId xmlns:a16="http://schemas.microsoft.com/office/drawing/2014/main" xmlns="" val="20000"/>
                    </a:ext>
                  </a:extLst>
                </a:gridCol>
                <a:gridCol w="1934431">
                  <a:extLst>
                    <a:ext uri="{9D8B030D-6E8A-4147-A177-3AD203B41FA5}">
                      <a16:colId xmlns:a16="http://schemas.microsoft.com/office/drawing/2014/main" xmlns="" val="20001"/>
                    </a:ext>
                  </a:extLst>
                </a:gridCol>
              </a:tblGrid>
              <a:tr h="225025">
                <a:tc gridSpan="2">
                  <a:txBody>
                    <a:bodyPr/>
                    <a:lstStyle/>
                    <a:p>
                      <a:pPr algn="ctr" latinLnBrk="1"/>
                      <a:r>
                        <a:rPr lang="en-US" altLang="ko-KR" sz="900" dirty="0">
                          <a:solidFill>
                            <a:schemeClr val="tx1"/>
                          </a:solidFill>
                        </a:rPr>
                        <a:t>LINK &amp; DESCRIPTION</a:t>
                      </a:r>
                      <a:endParaRPr lang="ko-KR" altLang="en-US" sz="9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hMerge="1">
                  <a:txBody>
                    <a:bodyPr/>
                    <a:lstStyle/>
                    <a:p>
                      <a:pPr latinLnBrk="1"/>
                      <a:endParaRPr lang="ko-KR" altLang="en-US" sz="900" dirty="0"/>
                    </a:p>
                  </a:txBody>
                  <a:tcPr marL="36000" marR="36000" anchor="ct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210314">
                <a:tc>
                  <a:txBody>
                    <a:bodyPr/>
                    <a:lstStyle/>
                    <a:p>
                      <a:pPr algn="ctr" latinLnBrk="1"/>
                      <a:r>
                        <a:rPr lang="en-US" altLang="ko-KR" sz="800" dirty="0">
                          <a:solidFill>
                            <a:schemeClr val="bg1"/>
                          </a:solidFill>
                        </a:rPr>
                        <a:t>1</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206739">
                <a:tc>
                  <a:txBody>
                    <a:bodyPr/>
                    <a:lstStyle/>
                    <a:p>
                      <a:pPr algn="ctr" latinLnBrk="1"/>
                      <a:r>
                        <a:rPr lang="en-US" altLang="ko-KR" sz="800" dirty="0">
                          <a:solidFill>
                            <a:schemeClr val="bg1"/>
                          </a:solidFill>
                        </a:rPr>
                        <a:t>2</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225025">
                <a:tc>
                  <a:txBody>
                    <a:bodyPr/>
                    <a:lstStyle/>
                    <a:p>
                      <a:pPr algn="ctr" latinLnBrk="1"/>
                      <a:r>
                        <a:rPr lang="en-US" altLang="ko-KR" sz="800" dirty="0">
                          <a:solidFill>
                            <a:schemeClr val="bg1"/>
                          </a:solidFill>
                        </a:rPr>
                        <a:t>3</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199589">
                <a:tc>
                  <a:txBody>
                    <a:bodyPr/>
                    <a:lstStyle/>
                    <a:p>
                      <a:pPr algn="ctr" latinLnBrk="1"/>
                      <a:r>
                        <a:rPr lang="en-US" altLang="ko-KR" sz="800" dirty="0">
                          <a:solidFill>
                            <a:schemeClr val="bg1"/>
                          </a:solidFill>
                        </a:rPr>
                        <a:t>4</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b="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196014">
                <a:tc>
                  <a:txBody>
                    <a:bodyPr/>
                    <a:lstStyle/>
                    <a:p>
                      <a:pPr algn="ctr" latinLnBrk="1"/>
                      <a:r>
                        <a:rPr lang="en-US" altLang="ko-KR" sz="800" dirty="0">
                          <a:solidFill>
                            <a:schemeClr val="bg1"/>
                          </a:solidFill>
                        </a:rPr>
                        <a:t>5</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0">
                <a:tc>
                  <a:txBody>
                    <a:bodyPr/>
                    <a:lstStyle/>
                    <a:p>
                      <a:pPr algn="ctr" latinLnBrk="1"/>
                      <a:r>
                        <a:rPr lang="en-US" altLang="ko-KR" sz="800" dirty="0">
                          <a:solidFill>
                            <a:schemeClr val="bg1"/>
                          </a:solidFill>
                        </a:rPr>
                        <a:t>6</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196014">
                <a:tc>
                  <a:txBody>
                    <a:bodyPr/>
                    <a:lstStyle/>
                    <a:p>
                      <a:pPr algn="ctr" latinLnBrk="1"/>
                      <a:r>
                        <a:rPr lang="en-US" altLang="ko-KR" sz="800" dirty="0">
                          <a:solidFill>
                            <a:schemeClr val="bg1"/>
                          </a:solidFill>
                        </a:rPr>
                        <a:t>7</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196014">
                <a:tc>
                  <a:txBody>
                    <a:bodyPr/>
                    <a:lstStyle/>
                    <a:p>
                      <a:pPr algn="ctr" latinLnBrk="1"/>
                      <a:r>
                        <a:rPr lang="en-US" altLang="ko-KR" sz="800" dirty="0">
                          <a:solidFill>
                            <a:schemeClr val="bg1"/>
                          </a:solidFill>
                        </a:rPr>
                        <a:t>8</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bl>
          </a:graphicData>
        </a:graphic>
      </p:graphicFrame>
      <p:sp>
        <p:nvSpPr>
          <p:cNvPr id="22" name="TextBox 21"/>
          <p:cNvSpPr txBox="1"/>
          <p:nvPr/>
        </p:nvSpPr>
        <p:spPr>
          <a:xfrm>
            <a:off x="8103350" y="662217"/>
            <a:ext cx="1656810" cy="169277"/>
          </a:xfrm>
          <a:prstGeom prst="rect">
            <a:avLst/>
          </a:prstGeom>
          <a:noFill/>
        </p:spPr>
        <p:txBody>
          <a:bodyPr wrap="square" lIns="36000" tIns="0" rIns="36000" bIns="0" rtlCol="0">
            <a:spAutoFit/>
          </a:bodyPr>
          <a:lstStyle/>
          <a:p>
            <a:r>
              <a:rPr lang="ko-KR" altLang="en-US" sz="1100" dirty="0">
                <a:latin typeface="맑은 고딕" panose="020B0503020000020004" pitchFamily="50" charset="-127"/>
                <a:ea typeface="맑은 고딕" panose="020B0503020000020004" pitchFamily="50" charset="-127"/>
              </a:rPr>
              <a:t>미션</a:t>
            </a:r>
            <a:r>
              <a:rPr lang="en-US" altLang="ko-KR" sz="1100" dirty="0">
                <a:latin typeface="맑은 고딕" panose="020B0503020000020004" pitchFamily="50" charset="-127"/>
                <a:ea typeface="맑은 고딕" panose="020B0503020000020004" pitchFamily="50" charset="-127"/>
              </a:rPr>
              <a:t>&amp;</a:t>
            </a:r>
            <a:r>
              <a:rPr lang="ko-KR" altLang="en-US" sz="1100" dirty="0">
                <a:latin typeface="맑은 고딕" panose="020B0503020000020004" pitchFamily="50" charset="-127"/>
                <a:ea typeface="맑은 고딕" panose="020B0503020000020004" pitchFamily="50" charset="-127"/>
              </a:rPr>
              <a:t>비전</a:t>
            </a:r>
          </a:p>
        </p:txBody>
      </p:sp>
      <p:sp>
        <p:nvSpPr>
          <p:cNvPr id="24" name="TextBox 23"/>
          <p:cNvSpPr txBox="1"/>
          <p:nvPr/>
        </p:nvSpPr>
        <p:spPr>
          <a:xfrm>
            <a:off x="8103350" y="907026"/>
            <a:ext cx="1656810" cy="169277"/>
          </a:xfrm>
          <a:prstGeom prst="rect">
            <a:avLst/>
          </a:prstGeom>
          <a:noFill/>
        </p:spPr>
        <p:txBody>
          <a:bodyPr wrap="square" lIns="36000" tIns="0" rIns="36000" bIns="0" rtlCol="0">
            <a:spAutoFit/>
          </a:bodyPr>
          <a:lstStyle/>
          <a:p>
            <a:r>
              <a:rPr lang="en-US" altLang="ko-KR" sz="1100" dirty="0">
                <a:latin typeface="맑은 고딕" panose="020B0503020000020004" pitchFamily="50" charset="-127"/>
              </a:rPr>
              <a:t>KCDF_04_02_02_V</a:t>
            </a:r>
            <a:endParaRPr lang="ko-KR" altLang="en-US" sz="1100" dirty="0">
              <a:latin typeface="맑은 고딕" panose="020B0503020000020004" pitchFamily="50" charset="-127"/>
              <a:ea typeface="맑은 고딕" panose="020B0503020000020004" pitchFamily="50" charset="-127"/>
            </a:endParaRPr>
          </a:p>
        </p:txBody>
      </p:sp>
      <p:sp>
        <p:nvSpPr>
          <p:cNvPr id="27" name="TextBox 26">
            <a:extLst>
              <a:ext uri="{FF2B5EF4-FFF2-40B4-BE49-F238E27FC236}">
                <a16:creationId xmlns:a16="http://schemas.microsoft.com/office/drawing/2014/main" xmlns="" id="{D7599055-D06C-4E5A-B965-C2349DEBA89B}"/>
              </a:ext>
            </a:extLst>
          </p:cNvPr>
          <p:cNvSpPr txBox="1"/>
          <p:nvPr/>
        </p:nvSpPr>
        <p:spPr>
          <a:xfrm>
            <a:off x="7642606" y="1538790"/>
            <a:ext cx="2170934" cy="215444"/>
          </a:xfrm>
          <a:prstGeom prst="rect">
            <a:avLst/>
          </a:prstGeom>
          <a:noFill/>
        </p:spPr>
        <p:txBody>
          <a:bodyPr wrap="square" rtlCol="0">
            <a:spAutoFit/>
          </a:bodyPr>
          <a:lstStyle/>
          <a:p>
            <a:r>
              <a:rPr lang="en-US" altLang="ko-KR" sz="800" dirty="0"/>
              <a:t>HTML </a:t>
            </a:r>
            <a:r>
              <a:rPr lang="ko-KR" altLang="en-US" sz="800" dirty="0"/>
              <a:t>콘텐츠</a:t>
            </a:r>
            <a:endParaRPr lang="en-US" altLang="ko-KR" sz="800" dirty="0"/>
          </a:p>
        </p:txBody>
      </p:sp>
      <p:cxnSp>
        <p:nvCxnSpPr>
          <p:cNvPr id="31" name="직선 연결선 30">
            <a:extLst>
              <a:ext uri="{FF2B5EF4-FFF2-40B4-BE49-F238E27FC236}">
                <a16:creationId xmlns:a16="http://schemas.microsoft.com/office/drawing/2014/main" xmlns="" id="{18F429B0-36FE-44E4-BF33-2FDD2AA7E108}"/>
              </a:ext>
            </a:extLst>
          </p:cNvPr>
          <p:cNvCxnSpPr/>
          <p:nvPr/>
        </p:nvCxnSpPr>
        <p:spPr>
          <a:xfrm>
            <a:off x="182470" y="964218"/>
            <a:ext cx="7290810" cy="0"/>
          </a:xfrm>
          <a:prstGeom prst="line">
            <a:avLst/>
          </a:prstGeom>
        </p:spPr>
        <p:style>
          <a:lnRef idx="1">
            <a:schemeClr val="dk1"/>
          </a:lnRef>
          <a:fillRef idx="0">
            <a:schemeClr val="dk1"/>
          </a:fillRef>
          <a:effectRef idx="0">
            <a:schemeClr val="dk1"/>
          </a:effectRef>
          <a:fontRef idx="minor">
            <a:schemeClr val="tx1"/>
          </a:fontRef>
        </p:style>
      </p:cxnSp>
      <p:pic>
        <p:nvPicPr>
          <p:cNvPr id="3" name="그림 2">
            <a:extLst>
              <a:ext uri="{FF2B5EF4-FFF2-40B4-BE49-F238E27FC236}">
                <a16:creationId xmlns:a16="http://schemas.microsoft.com/office/drawing/2014/main" xmlns="" id="{80055B36-71C2-4F3D-B9D3-30DE7AF723EB}"/>
              </a:ext>
            </a:extLst>
          </p:cNvPr>
          <p:cNvPicPr>
            <a:picLocks noChangeAspect="1"/>
          </p:cNvPicPr>
          <p:nvPr/>
        </p:nvPicPr>
        <p:blipFill>
          <a:blip r:embed="rId2"/>
          <a:stretch>
            <a:fillRect/>
          </a:stretch>
        </p:blipFill>
        <p:spPr>
          <a:xfrm>
            <a:off x="700025" y="1560696"/>
            <a:ext cx="6255695" cy="4893293"/>
          </a:xfrm>
          <a:prstGeom prst="rect">
            <a:avLst/>
          </a:prstGeom>
        </p:spPr>
      </p:pic>
      <p:graphicFrame>
        <p:nvGraphicFramePr>
          <p:cNvPr id="14" name="표 13">
            <a:extLst>
              <a:ext uri="{FF2B5EF4-FFF2-40B4-BE49-F238E27FC236}">
                <a16:creationId xmlns:a16="http://schemas.microsoft.com/office/drawing/2014/main" xmlns="" id="{26E46AE7-1534-4B9B-BAB3-EB759E336E04}"/>
              </a:ext>
            </a:extLst>
          </p:cNvPr>
          <p:cNvGraphicFramePr>
            <a:graphicFrameLocks noGrp="1"/>
          </p:cNvGraphicFramePr>
          <p:nvPr>
            <p:extLst>
              <p:ext uri="{D42A27DB-BD31-4B8C-83A1-F6EECF244321}">
                <p14:modId xmlns:p14="http://schemas.microsoft.com/office/powerpoint/2010/main" val="2971247155"/>
              </p:ext>
            </p:extLst>
          </p:nvPr>
        </p:nvGraphicFramePr>
        <p:xfrm>
          <a:off x="182470" y="1124867"/>
          <a:ext cx="7290812" cy="277566"/>
        </p:xfrm>
        <a:graphic>
          <a:graphicData uri="http://schemas.openxmlformats.org/drawingml/2006/table">
            <a:tbl>
              <a:tblPr firstRow="1" bandRow="1">
                <a:tableStyleId>{5C22544A-7EE6-4342-B048-85BDC9FD1C3A}</a:tableStyleId>
              </a:tblPr>
              <a:tblGrid>
                <a:gridCol w="1822703">
                  <a:extLst>
                    <a:ext uri="{9D8B030D-6E8A-4147-A177-3AD203B41FA5}">
                      <a16:colId xmlns:a16="http://schemas.microsoft.com/office/drawing/2014/main" xmlns="" val="3485242122"/>
                    </a:ext>
                  </a:extLst>
                </a:gridCol>
                <a:gridCol w="1822703">
                  <a:extLst>
                    <a:ext uri="{9D8B030D-6E8A-4147-A177-3AD203B41FA5}">
                      <a16:colId xmlns:a16="http://schemas.microsoft.com/office/drawing/2014/main" xmlns="" val="3948582368"/>
                    </a:ext>
                  </a:extLst>
                </a:gridCol>
                <a:gridCol w="1822703">
                  <a:extLst>
                    <a:ext uri="{9D8B030D-6E8A-4147-A177-3AD203B41FA5}">
                      <a16:colId xmlns:a16="http://schemas.microsoft.com/office/drawing/2014/main" xmlns="" val="191627007"/>
                    </a:ext>
                  </a:extLst>
                </a:gridCol>
                <a:gridCol w="1822703">
                  <a:extLst>
                    <a:ext uri="{9D8B030D-6E8A-4147-A177-3AD203B41FA5}">
                      <a16:colId xmlns:a16="http://schemas.microsoft.com/office/drawing/2014/main" xmlns="" val="61037769"/>
                    </a:ext>
                  </a:extLst>
                </a:gridCol>
              </a:tblGrid>
              <a:tr h="277566">
                <a:tc>
                  <a:txBody>
                    <a:bodyPr/>
                    <a:lstStyle/>
                    <a:p>
                      <a:pPr algn="ctr" latinLnBrk="1"/>
                      <a:r>
                        <a:rPr lang="en-US" altLang="ko-KR" sz="1100" b="0" dirty="0">
                          <a:solidFill>
                            <a:schemeClr val="bg1">
                              <a:lumMod val="50000"/>
                            </a:schemeClr>
                          </a:solidFill>
                        </a:rPr>
                        <a:t>President</a:t>
                      </a:r>
                      <a:r>
                        <a:rPr lang="ko-KR" altLang="en-US" sz="1100" b="0" dirty="0">
                          <a:solidFill>
                            <a:schemeClr val="bg1">
                              <a:lumMod val="50000"/>
                            </a:schemeClr>
                          </a:solidFill>
                        </a:rPr>
                        <a:t> </a:t>
                      </a:r>
                      <a:r>
                        <a:rPr lang="en-US" altLang="ko-KR" sz="1100" b="0" dirty="0">
                          <a:solidFill>
                            <a:schemeClr val="bg1">
                              <a:lumMod val="50000"/>
                            </a:schemeClr>
                          </a:solidFill>
                        </a:rPr>
                        <a:t>Message</a:t>
                      </a:r>
                      <a:endParaRPr lang="ko-KR" altLang="en-US" sz="1100" b="0" dirty="0">
                        <a:solidFill>
                          <a:schemeClr val="bg1">
                            <a:lumMod val="50000"/>
                          </a:schemeClr>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latinLnBrk="1"/>
                      <a:r>
                        <a:rPr lang="en-US" altLang="ko-KR" sz="1100" b="0" dirty="0">
                          <a:solidFill>
                            <a:schemeClr val="bg1">
                              <a:lumMod val="65000"/>
                            </a:schemeClr>
                          </a:solidFill>
                        </a:rPr>
                        <a:t>Establishment &amp; History</a:t>
                      </a:r>
                      <a:endParaRPr lang="ko-KR" altLang="en-US" sz="1100" b="0" dirty="0">
                        <a:solidFill>
                          <a:schemeClr val="bg1">
                            <a:lumMod val="65000"/>
                          </a:schemeClr>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1100" b="0" dirty="0">
                          <a:solidFill>
                            <a:schemeClr val="tx1"/>
                          </a:solidFill>
                        </a:rPr>
                        <a:t>Mission</a:t>
                      </a:r>
                      <a:r>
                        <a:rPr lang="ko-KR" altLang="en-US" sz="1100" b="0" dirty="0">
                          <a:solidFill>
                            <a:schemeClr val="tx1"/>
                          </a:solidFill>
                        </a:rPr>
                        <a:t> </a:t>
                      </a:r>
                      <a:r>
                        <a:rPr lang="en-US" altLang="ko-KR" sz="1100" b="0" dirty="0">
                          <a:solidFill>
                            <a:schemeClr val="tx1"/>
                          </a:solidFill>
                        </a:rPr>
                        <a:t>&amp;</a:t>
                      </a:r>
                      <a:r>
                        <a:rPr lang="ko-KR" altLang="en-US" sz="1100" b="0" dirty="0">
                          <a:solidFill>
                            <a:schemeClr val="tx1"/>
                          </a:solidFill>
                        </a:rPr>
                        <a:t> </a:t>
                      </a:r>
                      <a:r>
                        <a:rPr lang="en-US" altLang="ko-KR" sz="1100" b="0" dirty="0">
                          <a:solidFill>
                            <a:schemeClr val="tx1"/>
                          </a:solidFill>
                        </a:rPr>
                        <a:t>Vision</a:t>
                      </a:r>
                      <a:endParaRPr lang="ko-KR" altLang="en-US" sz="1100" b="0" dirty="0">
                        <a:solidFill>
                          <a:schemeClr val="tx1"/>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latinLnBrk="1"/>
                      <a:r>
                        <a:rPr lang="en-US" altLang="ko-KR" sz="1100" b="0" dirty="0">
                          <a:solidFill>
                            <a:schemeClr val="tx1">
                              <a:lumMod val="50000"/>
                              <a:lumOff val="50000"/>
                            </a:schemeClr>
                          </a:solidFill>
                        </a:rPr>
                        <a:t>Organization Chart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688877061"/>
                  </a:ext>
                </a:extLst>
              </a:tr>
            </a:tbl>
          </a:graphicData>
        </a:graphic>
      </p:graphicFrame>
      <p:sp>
        <p:nvSpPr>
          <p:cNvPr id="16" name="TextBox 15">
            <a:extLst>
              <a:ext uri="{FF2B5EF4-FFF2-40B4-BE49-F238E27FC236}">
                <a16:creationId xmlns:a16="http://schemas.microsoft.com/office/drawing/2014/main" xmlns="" id="{C8D3929D-B738-46D5-BC13-D939E3EC426A}"/>
              </a:ext>
            </a:extLst>
          </p:cNvPr>
          <p:cNvSpPr txBox="1"/>
          <p:nvPr/>
        </p:nvSpPr>
        <p:spPr>
          <a:xfrm>
            <a:off x="92460" y="537694"/>
            <a:ext cx="1459310" cy="369332"/>
          </a:xfrm>
          <a:prstGeom prst="rect">
            <a:avLst/>
          </a:prstGeom>
          <a:noFill/>
        </p:spPr>
        <p:txBody>
          <a:bodyPr wrap="none" rtlCol="0">
            <a:spAutoFit/>
          </a:bodyPr>
          <a:lstStyle/>
          <a:p>
            <a:r>
              <a:rPr lang="en-US" altLang="ko-KR" dirty="0"/>
              <a:t>About KCDF</a:t>
            </a:r>
            <a:endParaRPr lang="ko-KR" altLang="en-US" dirty="0"/>
          </a:p>
        </p:txBody>
      </p:sp>
      <p:sp>
        <p:nvSpPr>
          <p:cNvPr id="17" name="직사각형 16">
            <a:extLst>
              <a:ext uri="{FF2B5EF4-FFF2-40B4-BE49-F238E27FC236}">
                <a16:creationId xmlns:a16="http://schemas.microsoft.com/office/drawing/2014/main" xmlns="" id="{8BD3B121-33F5-4955-8250-3888B8669BBB}"/>
              </a:ext>
            </a:extLst>
          </p:cNvPr>
          <p:cNvSpPr/>
          <p:nvPr/>
        </p:nvSpPr>
        <p:spPr>
          <a:xfrm>
            <a:off x="3445108" y="542687"/>
            <a:ext cx="4028172" cy="277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r">
              <a:lnSpc>
                <a:spcPct val="150000"/>
              </a:lnSpc>
            </a:pPr>
            <a:r>
              <a:rPr lang="en-US" altLang="ko-KR" sz="800" dirty="0">
                <a:solidFill>
                  <a:schemeClr val="tx1">
                    <a:lumMod val="75000"/>
                    <a:lumOff val="25000"/>
                  </a:schemeClr>
                </a:solidFill>
              </a:rPr>
              <a:t>Home</a:t>
            </a:r>
            <a:r>
              <a:rPr lang="ko-KR" altLang="en-US" sz="800" dirty="0">
                <a:solidFill>
                  <a:schemeClr val="tx1">
                    <a:lumMod val="75000"/>
                    <a:lumOff val="25000"/>
                  </a:schemeClr>
                </a:solidFill>
              </a:rPr>
              <a:t> </a:t>
            </a:r>
            <a:r>
              <a:rPr lang="en-US" altLang="ko-KR" sz="800" dirty="0">
                <a:solidFill>
                  <a:schemeClr val="tx1">
                    <a:lumMod val="75000"/>
                    <a:lumOff val="25000"/>
                  </a:schemeClr>
                </a:solidFill>
              </a:rPr>
              <a:t>&gt; About KCDF</a:t>
            </a:r>
          </a:p>
        </p:txBody>
      </p:sp>
      <p:sp>
        <p:nvSpPr>
          <p:cNvPr id="12" name="TextBox 11">
            <a:extLst>
              <a:ext uri="{FF2B5EF4-FFF2-40B4-BE49-F238E27FC236}">
                <a16:creationId xmlns:a16="http://schemas.microsoft.com/office/drawing/2014/main" xmlns="" id="{C8D3929D-B738-46D5-BC13-D939E3EC426A}"/>
              </a:ext>
            </a:extLst>
          </p:cNvPr>
          <p:cNvSpPr txBox="1"/>
          <p:nvPr/>
        </p:nvSpPr>
        <p:spPr>
          <a:xfrm>
            <a:off x="10398605" y="1384902"/>
            <a:ext cx="7581627" cy="4893647"/>
          </a:xfrm>
          <a:prstGeom prst="rect">
            <a:avLst/>
          </a:prstGeom>
          <a:noFill/>
        </p:spPr>
        <p:txBody>
          <a:bodyPr wrap="none" rtlCol="0">
            <a:spAutoFit/>
          </a:bodyPr>
          <a:lstStyle/>
          <a:p>
            <a:pPr fontAlgn="base"/>
            <a:r>
              <a:rPr lang="en-US" altLang="ko-KR" sz="1200" dirty="0"/>
              <a:t>Mission</a:t>
            </a:r>
          </a:p>
          <a:p>
            <a:pPr fontAlgn="base"/>
            <a:r>
              <a:rPr lang="en-US" altLang="ko-KR" sz="1200" dirty="0"/>
              <a:t>Improvement people’s lives through craft and </a:t>
            </a:r>
            <a:r>
              <a:rPr lang="en-US" altLang="ko-KR" sz="1200" dirty="0" smtClean="0"/>
              <a:t>design</a:t>
            </a:r>
          </a:p>
          <a:p>
            <a:pPr fontAlgn="base"/>
            <a:endParaRPr lang="en-US" altLang="ko-KR" sz="1200" dirty="0"/>
          </a:p>
          <a:p>
            <a:pPr fontAlgn="base"/>
            <a:r>
              <a:rPr lang="en-US" altLang="ko-KR" sz="1200" dirty="0"/>
              <a:t>Vision</a:t>
            </a:r>
          </a:p>
          <a:p>
            <a:pPr fontAlgn="base"/>
            <a:r>
              <a:rPr lang="en-US" altLang="ko-KR" sz="1200" dirty="0"/>
              <a:t>Promotion of the craft and design industry. enrichment of lifestyle and establishment of global exchange</a:t>
            </a:r>
          </a:p>
          <a:p>
            <a:pPr fontAlgn="base"/>
            <a:endParaRPr lang="en-US" altLang="ko-KR" sz="1200" dirty="0" smtClean="0"/>
          </a:p>
          <a:p>
            <a:pPr fontAlgn="base"/>
            <a:r>
              <a:rPr lang="en-US" altLang="ko-KR" sz="1200" dirty="0" smtClean="0"/>
              <a:t>Strategic </a:t>
            </a:r>
            <a:r>
              <a:rPr lang="en-US" altLang="ko-KR" sz="1200" dirty="0"/>
              <a:t>Goals</a:t>
            </a:r>
          </a:p>
          <a:p>
            <a:pPr fontAlgn="base"/>
            <a:r>
              <a:rPr lang="en-US" altLang="ko-KR" sz="1200" dirty="0"/>
              <a:t>Activating </a:t>
            </a:r>
            <a:r>
              <a:rPr lang="en-US" altLang="ko-KR" sz="1200" dirty="0" err="1"/>
              <a:t>cultual</a:t>
            </a:r>
            <a:r>
              <a:rPr lang="en-US" altLang="ko-KR" sz="1200" dirty="0"/>
              <a:t> enjoyment</a:t>
            </a:r>
          </a:p>
          <a:p>
            <a:pPr fontAlgn="base"/>
            <a:r>
              <a:rPr lang="en-US" altLang="ko-KR" sz="1200" dirty="0"/>
              <a:t>Enhancing industrial competitiveness</a:t>
            </a:r>
          </a:p>
          <a:p>
            <a:pPr fontAlgn="base"/>
            <a:r>
              <a:rPr lang="en-US" altLang="ko-KR" sz="1200" dirty="0"/>
              <a:t>Promoting exchanges and cooperation</a:t>
            </a:r>
          </a:p>
          <a:p>
            <a:pPr fontAlgn="base"/>
            <a:endParaRPr lang="en-US" altLang="ko-KR" sz="1200" dirty="0" smtClean="0"/>
          </a:p>
          <a:p>
            <a:pPr fontAlgn="base"/>
            <a:r>
              <a:rPr lang="en-US" altLang="ko-KR" sz="1200" dirty="0" err="1" smtClean="0"/>
              <a:t>Cor</a:t>
            </a:r>
            <a:r>
              <a:rPr lang="en-US" altLang="ko-KR" sz="1200" dirty="0" smtClean="0"/>
              <a:t> </a:t>
            </a:r>
            <a:r>
              <a:rPr lang="en-US" altLang="ko-KR" sz="1200" dirty="0"/>
              <a:t>Values</a:t>
            </a:r>
          </a:p>
          <a:p>
            <a:pPr fontAlgn="base"/>
            <a:r>
              <a:rPr lang="en-US" altLang="ko-KR" sz="1200" dirty="0"/>
              <a:t>Creativity</a:t>
            </a:r>
          </a:p>
          <a:p>
            <a:pPr fontAlgn="base"/>
            <a:r>
              <a:rPr lang="en-US" altLang="ko-KR" sz="1200" dirty="0"/>
              <a:t>Cooperation</a:t>
            </a:r>
          </a:p>
          <a:p>
            <a:pPr fontAlgn="base"/>
            <a:r>
              <a:rPr lang="en-US" altLang="ko-KR" sz="1200" dirty="0"/>
              <a:t>Responsibility</a:t>
            </a:r>
          </a:p>
          <a:p>
            <a:pPr fontAlgn="base"/>
            <a:endParaRPr lang="en-US" altLang="ko-KR" sz="1200" dirty="0" smtClean="0"/>
          </a:p>
          <a:p>
            <a:pPr fontAlgn="base"/>
            <a:r>
              <a:rPr lang="en-US" altLang="ko-KR" sz="1200" dirty="0" smtClean="0"/>
              <a:t>9 </a:t>
            </a:r>
            <a:r>
              <a:rPr lang="en-US" altLang="ko-KR" sz="1200" dirty="0"/>
              <a:t>Strategic Tasks</a:t>
            </a:r>
          </a:p>
          <a:p>
            <a:pPr fontAlgn="base"/>
            <a:r>
              <a:rPr lang="en-US" altLang="ko-KR" sz="1200" dirty="0"/>
              <a:t>Expansion of craft and design culture</a:t>
            </a:r>
          </a:p>
          <a:p>
            <a:pPr fontAlgn="base"/>
            <a:r>
              <a:rPr lang="en-US" altLang="ko-KR" sz="1200" dirty="0"/>
              <a:t>Start-up support and job creation</a:t>
            </a:r>
          </a:p>
          <a:p>
            <a:pPr fontAlgn="base"/>
            <a:r>
              <a:rPr lang="en-US" altLang="ko-KR" sz="1200" dirty="0"/>
              <a:t>Strengthening global cooperation network</a:t>
            </a:r>
          </a:p>
          <a:p>
            <a:pPr fontAlgn="base"/>
            <a:r>
              <a:rPr lang="en-US" altLang="ko-KR" sz="1200" dirty="0"/>
              <a:t>Popularization of traditional culture</a:t>
            </a:r>
          </a:p>
          <a:p>
            <a:pPr fontAlgn="base"/>
            <a:r>
              <a:rPr lang="en-US" altLang="ko-KR" sz="1200" dirty="0"/>
              <a:t>Strengthening supply base</a:t>
            </a:r>
          </a:p>
          <a:p>
            <a:pPr fontAlgn="base"/>
            <a:r>
              <a:rPr lang="en-US" altLang="ko-KR" sz="1200" dirty="0"/>
              <a:t>Establishing a regional cooperation network</a:t>
            </a:r>
          </a:p>
          <a:p>
            <a:pPr fontAlgn="base"/>
            <a:r>
              <a:rPr lang="en-US" altLang="ko-KR" sz="1200" dirty="0"/>
              <a:t>Sharing the value of public design</a:t>
            </a:r>
          </a:p>
          <a:p>
            <a:pPr fontAlgn="base"/>
            <a:r>
              <a:rPr lang="en-US" altLang="ko-KR" sz="1200" dirty="0"/>
              <a:t>Vitalization of distribution</a:t>
            </a:r>
          </a:p>
          <a:p>
            <a:pPr fontAlgn="base"/>
            <a:r>
              <a:rPr lang="en-US" altLang="ko-KR" sz="1200" dirty="0"/>
              <a:t>Promotion of private public exchange and cooperation</a:t>
            </a:r>
          </a:p>
        </p:txBody>
      </p:sp>
    </p:spTree>
    <p:extLst>
      <p:ext uri="{BB962C8B-B14F-4D97-AF65-F5344CB8AC3E}">
        <p14:creationId xmlns:p14="http://schemas.microsoft.com/office/powerpoint/2010/main" val="317497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표 53"/>
          <p:cNvGraphicFramePr>
            <a:graphicFrameLocks noGrp="1"/>
          </p:cNvGraphicFramePr>
          <p:nvPr>
            <p:extLst>
              <p:ext uri="{D42A27DB-BD31-4B8C-83A1-F6EECF244321}">
                <p14:modId xmlns:p14="http://schemas.microsoft.com/office/powerpoint/2010/main" val="3018967564"/>
              </p:ext>
            </p:extLst>
          </p:nvPr>
        </p:nvGraphicFramePr>
        <p:xfrm>
          <a:off x="7653300" y="4101797"/>
          <a:ext cx="2160240" cy="1947145"/>
        </p:xfrm>
        <a:graphic>
          <a:graphicData uri="http://schemas.openxmlformats.org/drawingml/2006/table">
            <a:tbl>
              <a:tblPr firstRow="1" bandRow="1">
                <a:tableStyleId>{5C22544A-7EE6-4342-B048-85BDC9FD1C3A}</a:tableStyleId>
              </a:tblPr>
              <a:tblGrid>
                <a:gridCol w="225809">
                  <a:extLst>
                    <a:ext uri="{9D8B030D-6E8A-4147-A177-3AD203B41FA5}">
                      <a16:colId xmlns:a16="http://schemas.microsoft.com/office/drawing/2014/main" xmlns="" val="20000"/>
                    </a:ext>
                  </a:extLst>
                </a:gridCol>
                <a:gridCol w="1934431">
                  <a:extLst>
                    <a:ext uri="{9D8B030D-6E8A-4147-A177-3AD203B41FA5}">
                      <a16:colId xmlns:a16="http://schemas.microsoft.com/office/drawing/2014/main" xmlns="" val="20001"/>
                    </a:ext>
                  </a:extLst>
                </a:gridCol>
              </a:tblGrid>
              <a:tr h="225025">
                <a:tc gridSpan="2">
                  <a:txBody>
                    <a:bodyPr/>
                    <a:lstStyle/>
                    <a:p>
                      <a:pPr algn="ctr" latinLnBrk="1"/>
                      <a:r>
                        <a:rPr lang="en-US" altLang="ko-KR" sz="900" dirty="0">
                          <a:solidFill>
                            <a:schemeClr val="tx1"/>
                          </a:solidFill>
                        </a:rPr>
                        <a:t>LINK &amp; DESCRIPTION</a:t>
                      </a:r>
                      <a:endParaRPr lang="ko-KR" altLang="en-US" sz="9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lumMod val="85000"/>
                      </a:schemeClr>
                    </a:solidFill>
                  </a:tcPr>
                </a:tc>
                <a:tc hMerge="1">
                  <a:txBody>
                    <a:bodyPr/>
                    <a:lstStyle/>
                    <a:p>
                      <a:pPr latinLnBrk="1"/>
                      <a:endParaRPr lang="ko-KR" altLang="en-US" sz="900" dirty="0"/>
                    </a:p>
                  </a:txBody>
                  <a:tcPr marL="36000" marR="36000" anchor="ct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210314">
                <a:tc>
                  <a:txBody>
                    <a:bodyPr/>
                    <a:lstStyle/>
                    <a:p>
                      <a:pPr algn="ctr" latinLnBrk="1"/>
                      <a:r>
                        <a:rPr lang="en-US" altLang="ko-KR" sz="800" dirty="0">
                          <a:solidFill>
                            <a:schemeClr val="bg1"/>
                          </a:solidFill>
                        </a:rPr>
                        <a:t>1</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r>
                        <a:rPr lang="ko-KR" altLang="en-US" sz="800" b="0" dirty="0"/>
                        <a:t>이미지만 표시</a:t>
                      </a: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206739">
                <a:tc>
                  <a:txBody>
                    <a:bodyPr/>
                    <a:lstStyle/>
                    <a:p>
                      <a:pPr algn="ctr" latinLnBrk="1"/>
                      <a:r>
                        <a:rPr lang="en-US" altLang="ko-KR" sz="800" dirty="0">
                          <a:solidFill>
                            <a:schemeClr val="bg1"/>
                          </a:solidFill>
                        </a:rPr>
                        <a:t>2</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225025">
                <a:tc>
                  <a:txBody>
                    <a:bodyPr/>
                    <a:lstStyle/>
                    <a:p>
                      <a:pPr algn="ctr" latinLnBrk="1"/>
                      <a:r>
                        <a:rPr lang="en-US" altLang="ko-KR" sz="800" dirty="0">
                          <a:solidFill>
                            <a:schemeClr val="bg1"/>
                          </a:solidFill>
                        </a:rPr>
                        <a:t>3</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b="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199589">
                <a:tc>
                  <a:txBody>
                    <a:bodyPr/>
                    <a:lstStyle/>
                    <a:p>
                      <a:pPr algn="ctr" latinLnBrk="1"/>
                      <a:r>
                        <a:rPr lang="en-US" altLang="ko-KR" sz="800" dirty="0">
                          <a:solidFill>
                            <a:schemeClr val="bg1"/>
                          </a:solidFill>
                        </a:rPr>
                        <a:t>4</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b="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196014">
                <a:tc>
                  <a:txBody>
                    <a:bodyPr/>
                    <a:lstStyle/>
                    <a:p>
                      <a:pPr algn="ctr" latinLnBrk="1"/>
                      <a:r>
                        <a:rPr lang="en-US" altLang="ko-KR" sz="800" dirty="0">
                          <a:solidFill>
                            <a:schemeClr val="bg1"/>
                          </a:solidFill>
                        </a:rPr>
                        <a:t>5</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latinLnBrk="1"/>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0">
                <a:tc>
                  <a:txBody>
                    <a:bodyPr/>
                    <a:lstStyle/>
                    <a:p>
                      <a:pPr algn="ctr" latinLnBrk="1"/>
                      <a:r>
                        <a:rPr lang="en-US" altLang="ko-KR" sz="800" dirty="0">
                          <a:solidFill>
                            <a:schemeClr val="bg1"/>
                          </a:solidFill>
                        </a:rPr>
                        <a:t>6</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solidFill>
                          <a:schemeClr val="tx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196014">
                <a:tc>
                  <a:txBody>
                    <a:bodyPr/>
                    <a:lstStyle/>
                    <a:p>
                      <a:pPr algn="ctr" latinLnBrk="1"/>
                      <a:r>
                        <a:rPr lang="en-US" altLang="ko-KR" sz="800" dirty="0">
                          <a:solidFill>
                            <a:schemeClr val="bg1"/>
                          </a:solidFill>
                        </a:rPr>
                        <a:t>7</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196014">
                <a:tc>
                  <a:txBody>
                    <a:bodyPr/>
                    <a:lstStyle/>
                    <a:p>
                      <a:pPr algn="ctr" latinLnBrk="1"/>
                      <a:r>
                        <a:rPr lang="en-US" altLang="ko-KR" sz="800" dirty="0">
                          <a:solidFill>
                            <a:schemeClr val="bg1"/>
                          </a:solidFill>
                        </a:rPr>
                        <a:t>8</a:t>
                      </a:r>
                      <a:endParaRPr lang="ko-KR" altLang="en-US" sz="800" dirty="0">
                        <a:solidFill>
                          <a:schemeClr val="bg1"/>
                        </a:solidFill>
                      </a:endParaRPr>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rgbClr val="FF0000"/>
                    </a:solidFill>
                  </a:tcPr>
                </a:tc>
                <a:tc>
                  <a:txBody>
                    <a:bodyPr/>
                    <a:lstStyle/>
                    <a:p>
                      <a:pPr marL="0" marR="0" indent="0" algn="l" defTabSz="779252" rtl="0" eaLnBrk="1" fontAlgn="auto" latinLnBrk="1" hangingPunct="1">
                        <a:lnSpc>
                          <a:spcPct val="100000"/>
                        </a:lnSpc>
                        <a:spcBef>
                          <a:spcPts val="0"/>
                        </a:spcBef>
                        <a:spcAft>
                          <a:spcPts val="0"/>
                        </a:spcAft>
                        <a:buClrTx/>
                        <a:buSzTx/>
                        <a:buFontTx/>
                        <a:buNone/>
                        <a:tabLst/>
                        <a:defRPr/>
                      </a:pPr>
                      <a:endParaRPr lang="ko-KR" altLang="en-US" sz="800" dirty="0"/>
                    </a:p>
                  </a:txBody>
                  <a:tcPr marL="36000" marR="36000" anchor="ctr">
                    <a:lnL w="9525" cap="flat" cmpd="sng" algn="ctr">
                      <a:solidFill>
                        <a:schemeClr val="tx1">
                          <a:lumMod val="85000"/>
                          <a:lumOff val="15000"/>
                        </a:schemeClr>
                      </a:solidFill>
                      <a:prstDash val="solid"/>
                      <a:round/>
                      <a:headEnd type="none" w="med" len="med"/>
                      <a:tailEnd type="none" w="med" len="med"/>
                    </a:lnL>
                    <a:lnR w="9525" cap="flat" cmpd="sng" algn="ctr">
                      <a:solidFill>
                        <a:schemeClr val="tx1">
                          <a:lumMod val="85000"/>
                          <a:lumOff val="15000"/>
                        </a:schemeClr>
                      </a:solidFill>
                      <a:prstDash val="solid"/>
                      <a:round/>
                      <a:headEnd type="none" w="med" len="med"/>
                      <a:tailEnd type="none" w="med" len="med"/>
                    </a:lnR>
                    <a:lnT w="9525" cap="flat" cmpd="sng" algn="ctr">
                      <a:solidFill>
                        <a:schemeClr val="tx1">
                          <a:lumMod val="85000"/>
                          <a:lumOff val="15000"/>
                        </a:schemeClr>
                      </a:solidFill>
                      <a:prstDash val="solid"/>
                      <a:round/>
                      <a:headEnd type="none" w="med" len="med"/>
                      <a:tailEnd type="none" w="med" len="med"/>
                    </a:lnT>
                    <a:lnB w="9525" cap="flat" cmpd="sng" algn="ctr">
                      <a:solidFill>
                        <a:schemeClr val="tx1">
                          <a:lumMod val="85000"/>
                          <a:lumOff val="15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bl>
          </a:graphicData>
        </a:graphic>
      </p:graphicFrame>
      <p:sp>
        <p:nvSpPr>
          <p:cNvPr id="22" name="TextBox 21"/>
          <p:cNvSpPr txBox="1"/>
          <p:nvPr/>
        </p:nvSpPr>
        <p:spPr>
          <a:xfrm>
            <a:off x="8103350" y="662217"/>
            <a:ext cx="1656810" cy="169277"/>
          </a:xfrm>
          <a:prstGeom prst="rect">
            <a:avLst/>
          </a:prstGeom>
          <a:noFill/>
        </p:spPr>
        <p:txBody>
          <a:bodyPr wrap="square" lIns="36000" tIns="0" rIns="36000" bIns="0" rtlCol="0">
            <a:spAutoFit/>
          </a:bodyPr>
          <a:lstStyle/>
          <a:p>
            <a:r>
              <a:rPr lang="ko-KR" altLang="en-US" sz="1100" dirty="0">
                <a:latin typeface="맑은 고딕" panose="020B0503020000020004" pitchFamily="50" charset="-127"/>
                <a:ea typeface="맑은 고딕" panose="020B0503020000020004" pitchFamily="50" charset="-127"/>
              </a:rPr>
              <a:t>조직현황</a:t>
            </a:r>
          </a:p>
        </p:txBody>
      </p:sp>
      <p:sp>
        <p:nvSpPr>
          <p:cNvPr id="24" name="TextBox 23"/>
          <p:cNvSpPr txBox="1"/>
          <p:nvPr/>
        </p:nvSpPr>
        <p:spPr>
          <a:xfrm>
            <a:off x="8103350" y="907026"/>
            <a:ext cx="1656810" cy="169277"/>
          </a:xfrm>
          <a:prstGeom prst="rect">
            <a:avLst/>
          </a:prstGeom>
          <a:noFill/>
        </p:spPr>
        <p:txBody>
          <a:bodyPr wrap="square" lIns="36000" tIns="0" rIns="36000" bIns="0" rtlCol="0">
            <a:spAutoFit/>
          </a:bodyPr>
          <a:lstStyle/>
          <a:p>
            <a:r>
              <a:rPr lang="en-US" altLang="ko-KR" sz="1100" dirty="0">
                <a:latin typeface="맑은 고딕" panose="020B0503020000020004" pitchFamily="50" charset="-127"/>
              </a:rPr>
              <a:t>KCDF_04_03_V</a:t>
            </a:r>
            <a:endParaRPr lang="ko-KR" altLang="en-US" sz="1100" dirty="0">
              <a:latin typeface="맑은 고딕" panose="020B0503020000020004" pitchFamily="50" charset="-127"/>
              <a:ea typeface="맑은 고딕" panose="020B0503020000020004" pitchFamily="50" charset="-127"/>
            </a:endParaRPr>
          </a:p>
        </p:txBody>
      </p:sp>
      <p:sp>
        <p:nvSpPr>
          <p:cNvPr id="27" name="TextBox 26">
            <a:extLst>
              <a:ext uri="{FF2B5EF4-FFF2-40B4-BE49-F238E27FC236}">
                <a16:creationId xmlns:a16="http://schemas.microsoft.com/office/drawing/2014/main" xmlns="" id="{D7599055-D06C-4E5A-B965-C2349DEBA89B}"/>
              </a:ext>
            </a:extLst>
          </p:cNvPr>
          <p:cNvSpPr txBox="1"/>
          <p:nvPr/>
        </p:nvSpPr>
        <p:spPr>
          <a:xfrm>
            <a:off x="7642606" y="1538790"/>
            <a:ext cx="2170934" cy="215444"/>
          </a:xfrm>
          <a:prstGeom prst="rect">
            <a:avLst/>
          </a:prstGeom>
          <a:noFill/>
        </p:spPr>
        <p:txBody>
          <a:bodyPr wrap="square" rtlCol="0">
            <a:spAutoFit/>
          </a:bodyPr>
          <a:lstStyle/>
          <a:p>
            <a:r>
              <a:rPr lang="en-US" altLang="ko-KR" sz="800" dirty="0"/>
              <a:t>HTML </a:t>
            </a:r>
            <a:r>
              <a:rPr lang="ko-KR" altLang="en-US" sz="800" dirty="0"/>
              <a:t>콘텐츠</a:t>
            </a:r>
            <a:endParaRPr lang="en-US" altLang="ko-KR" sz="800" dirty="0"/>
          </a:p>
        </p:txBody>
      </p:sp>
      <p:cxnSp>
        <p:nvCxnSpPr>
          <p:cNvPr id="31" name="직선 연결선 30">
            <a:extLst>
              <a:ext uri="{FF2B5EF4-FFF2-40B4-BE49-F238E27FC236}">
                <a16:creationId xmlns:a16="http://schemas.microsoft.com/office/drawing/2014/main" xmlns="" id="{18F429B0-36FE-44E4-BF33-2FDD2AA7E108}"/>
              </a:ext>
            </a:extLst>
          </p:cNvPr>
          <p:cNvCxnSpPr/>
          <p:nvPr/>
        </p:nvCxnSpPr>
        <p:spPr>
          <a:xfrm>
            <a:off x="182470" y="964218"/>
            <a:ext cx="7290810" cy="0"/>
          </a:xfrm>
          <a:prstGeom prst="line">
            <a:avLst/>
          </a:prstGeom>
        </p:spPr>
        <p:style>
          <a:lnRef idx="1">
            <a:schemeClr val="dk1"/>
          </a:lnRef>
          <a:fillRef idx="0">
            <a:schemeClr val="dk1"/>
          </a:fillRef>
          <a:effectRef idx="0">
            <a:schemeClr val="dk1"/>
          </a:effectRef>
          <a:fontRef idx="minor">
            <a:schemeClr val="tx1"/>
          </a:fontRef>
        </p:style>
      </p:cxnSp>
      <p:pic>
        <p:nvPicPr>
          <p:cNvPr id="3" name="그림 2">
            <a:extLst>
              <a:ext uri="{FF2B5EF4-FFF2-40B4-BE49-F238E27FC236}">
                <a16:creationId xmlns:a16="http://schemas.microsoft.com/office/drawing/2014/main" xmlns="" id="{93282BFB-70F8-47DF-901C-5F6D595CEA95}"/>
              </a:ext>
            </a:extLst>
          </p:cNvPr>
          <p:cNvPicPr>
            <a:picLocks noChangeAspect="1"/>
          </p:cNvPicPr>
          <p:nvPr/>
        </p:nvPicPr>
        <p:blipFill>
          <a:blip r:embed="rId2"/>
          <a:stretch>
            <a:fillRect/>
          </a:stretch>
        </p:blipFill>
        <p:spPr>
          <a:xfrm>
            <a:off x="182470" y="1754234"/>
            <a:ext cx="7345722" cy="3699967"/>
          </a:xfrm>
          <a:prstGeom prst="rect">
            <a:avLst/>
          </a:prstGeom>
        </p:spPr>
      </p:pic>
      <p:graphicFrame>
        <p:nvGraphicFramePr>
          <p:cNvPr id="17" name="표 16">
            <a:extLst>
              <a:ext uri="{FF2B5EF4-FFF2-40B4-BE49-F238E27FC236}">
                <a16:creationId xmlns:a16="http://schemas.microsoft.com/office/drawing/2014/main" xmlns="" id="{5265B2FB-D6CE-489D-9D4C-041CA2989B3D}"/>
              </a:ext>
            </a:extLst>
          </p:cNvPr>
          <p:cNvGraphicFramePr>
            <a:graphicFrameLocks noGrp="1"/>
          </p:cNvGraphicFramePr>
          <p:nvPr>
            <p:extLst>
              <p:ext uri="{D42A27DB-BD31-4B8C-83A1-F6EECF244321}">
                <p14:modId xmlns:p14="http://schemas.microsoft.com/office/powerpoint/2010/main" val="3412536520"/>
              </p:ext>
            </p:extLst>
          </p:nvPr>
        </p:nvGraphicFramePr>
        <p:xfrm>
          <a:off x="182470" y="1124867"/>
          <a:ext cx="7290812" cy="277566"/>
        </p:xfrm>
        <a:graphic>
          <a:graphicData uri="http://schemas.openxmlformats.org/drawingml/2006/table">
            <a:tbl>
              <a:tblPr firstRow="1" bandRow="1">
                <a:tableStyleId>{5C22544A-7EE6-4342-B048-85BDC9FD1C3A}</a:tableStyleId>
              </a:tblPr>
              <a:tblGrid>
                <a:gridCol w="1822703">
                  <a:extLst>
                    <a:ext uri="{9D8B030D-6E8A-4147-A177-3AD203B41FA5}">
                      <a16:colId xmlns:a16="http://schemas.microsoft.com/office/drawing/2014/main" xmlns="" val="3485242122"/>
                    </a:ext>
                  </a:extLst>
                </a:gridCol>
                <a:gridCol w="1822703">
                  <a:extLst>
                    <a:ext uri="{9D8B030D-6E8A-4147-A177-3AD203B41FA5}">
                      <a16:colId xmlns:a16="http://schemas.microsoft.com/office/drawing/2014/main" xmlns="" val="3948582368"/>
                    </a:ext>
                  </a:extLst>
                </a:gridCol>
                <a:gridCol w="1822703">
                  <a:extLst>
                    <a:ext uri="{9D8B030D-6E8A-4147-A177-3AD203B41FA5}">
                      <a16:colId xmlns:a16="http://schemas.microsoft.com/office/drawing/2014/main" xmlns="" val="191627007"/>
                    </a:ext>
                  </a:extLst>
                </a:gridCol>
                <a:gridCol w="1822703">
                  <a:extLst>
                    <a:ext uri="{9D8B030D-6E8A-4147-A177-3AD203B41FA5}">
                      <a16:colId xmlns:a16="http://schemas.microsoft.com/office/drawing/2014/main" xmlns="" val="61037769"/>
                    </a:ext>
                  </a:extLst>
                </a:gridCol>
              </a:tblGrid>
              <a:tr h="277566">
                <a:tc>
                  <a:txBody>
                    <a:bodyPr/>
                    <a:lstStyle/>
                    <a:p>
                      <a:pPr algn="ctr" latinLnBrk="1"/>
                      <a:r>
                        <a:rPr lang="en-US" altLang="ko-KR" sz="1100" b="0" dirty="0">
                          <a:solidFill>
                            <a:schemeClr val="bg1">
                              <a:lumMod val="50000"/>
                            </a:schemeClr>
                          </a:solidFill>
                        </a:rPr>
                        <a:t>President</a:t>
                      </a:r>
                      <a:r>
                        <a:rPr lang="ko-KR" altLang="en-US" sz="1100" b="0" dirty="0">
                          <a:solidFill>
                            <a:schemeClr val="bg1">
                              <a:lumMod val="50000"/>
                            </a:schemeClr>
                          </a:solidFill>
                        </a:rPr>
                        <a:t> </a:t>
                      </a:r>
                      <a:r>
                        <a:rPr lang="en-US" altLang="ko-KR" sz="1100" b="0" dirty="0">
                          <a:solidFill>
                            <a:schemeClr val="bg1">
                              <a:lumMod val="50000"/>
                            </a:schemeClr>
                          </a:solidFill>
                        </a:rPr>
                        <a:t>Message</a:t>
                      </a:r>
                      <a:endParaRPr lang="ko-KR" altLang="en-US" sz="1100" b="0" dirty="0">
                        <a:solidFill>
                          <a:schemeClr val="bg1">
                            <a:lumMod val="50000"/>
                          </a:schemeClr>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latinLnBrk="1"/>
                      <a:r>
                        <a:rPr lang="en-US" altLang="ko-KR" sz="1100" b="0" dirty="0">
                          <a:solidFill>
                            <a:schemeClr val="bg1">
                              <a:lumMod val="50000"/>
                            </a:schemeClr>
                          </a:solidFill>
                        </a:rPr>
                        <a:t>Establishment &amp; History</a:t>
                      </a:r>
                      <a:endParaRPr lang="ko-KR" altLang="en-US" sz="1100" b="0" dirty="0">
                        <a:solidFill>
                          <a:schemeClr val="bg1">
                            <a:lumMod val="50000"/>
                          </a:schemeClr>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1100" b="0" dirty="0">
                          <a:solidFill>
                            <a:schemeClr val="tx1">
                              <a:lumMod val="50000"/>
                              <a:lumOff val="50000"/>
                            </a:schemeClr>
                          </a:solidFill>
                        </a:rPr>
                        <a:t>Mission</a:t>
                      </a:r>
                      <a:r>
                        <a:rPr lang="ko-KR" altLang="en-US" sz="1100" b="0" dirty="0">
                          <a:solidFill>
                            <a:schemeClr val="tx1">
                              <a:lumMod val="50000"/>
                              <a:lumOff val="50000"/>
                            </a:schemeClr>
                          </a:solidFill>
                        </a:rPr>
                        <a:t> </a:t>
                      </a:r>
                      <a:r>
                        <a:rPr lang="en-US" altLang="ko-KR" sz="1100" b="0" dirty="0">
                          <a:solidFill>
                            <a:schemeClr val="tx1">
                              <a:lumMod val="50000"/>
                              <a:lumOff val="50000"/>
                            </a:schemeClr>
                          </a:solidFill>
                        </a:rPr>
                        <a:t>&amp;</a:t>
                      </a:r>
                      <a:r>
                        <a:rPr lang="ko-KR" altLang="en-US" sz="1100" b="0" dirty="0">
                          <a:solidFill>
                            <a:schemeClr val="tx1">
                              <a:lumMod val="50000"/>
                              <a:lumOff val="50000"/>
                            </a:schemeClr>
                          </a:solidFill>
                        </a:rPr>
                        <a:t> </a:t>
                      </a:r>
                      <a:r>
                        <a:rPr lang="en-US" altLang="ko-KR" sz="1100" b="0" dirty="0">
                          <a:solidFill>
                            <a:schemeClr val="tx1">
                              <a:lumMod val="50000"/>
                              <a:lumOff val="50000"/>
                            </a:schemeClr>
                          </a:solidFill>
                        </a:rPr>
                        <a:t>Vision</a:t>
                      </a:r>
                      <a:endParaRPr lang="ko-KR" altLang="en-US" sz="1100" b="0" dirty="0">
                        <a:solidFill>
                          <a:schemeClr val="tx1">
                            <a:lumMod val="50000"/>
                            <a:lumOff val="50000"/>
                          </a:schemeClr>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1100" b="0" dirty="0">
                          <a:solidFill>
                            <a:schemeClr val="tx1">
                              <a:lumMod val="50000"/>
                              <a:lumOff val="50000"/>
                            </a:schemeClr>
                          </a:solidFill>
                        </a:rPr>
                        <a:t>Organization Chart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xmlns="" val="2688877061"/>
                  </a:ext>
                </a:extLst>
              </a:tr>
            </a:tbl>
          </a:graphicData>
        </a:graphic>
      </p:graphicFrame>
      <p:sp>
        <p:nvSpPr>
          <p:cNvPr id="18" name="TextBox 17">
            <a:extLst>
              <a:ext uri="{FF2B5EF4-FFF2-40B4-BE49-F238E27FC236}">
                <a16:creationId xmlns:a16="http://schemas.microsoft.com/office/drawing/2014/main" xmlns="" id="{F7BD91AB-E8E3-43C2-BA17-631DB6FCC986}"/>
              </a:ext>
            </a:extLst>
          </p:cNvPr>
          <p:cNvSpPr txBox="1"/>
          <p:nvPr/>
        </p:nvSpPr>
        <p:spPr>
          <a:xfrm>
            <a:off x="10539480" y="1688314"/>
            <a:ext cx="2077813" cy="3816429"/>
          </a:xfrm>
          <a:prstGeom prst="rect">
            <a:avLst/>
          </a:prstGeom>
          <a:noFill/>
        </p:spPr>
        <p:txBody>
          <a:bodyPr wrap="none" rtlCol="0">
            <a:spAutoFit/>
          </a:bodyPr>
          <a:lstStyle/>
          <a:p>
            <a:pPr fontAlgn="base"/>
            <a:r>
              <a:rPr lang="en-US" altLang="ko-KR" sz="1100" dirty="0"/>
              <a:t>President</a:t>
            </a:r>
          </a:p>
          <a:p>
            <a:pPr fontAlgn="base"/>
            <a:r>
              <a:rPr lang="en-US" altLang="ko-KR" sz="1100" dirty="0"/>
              <a:t>Board of director</a:t>
            </a:r>
          </a:p>
          <a:p>
            <a:pPr fontAlgn="base"/>
            <a:r>
              <a:rPr lang="en-US" altLang="ko-KR" sz="1100" dirty="0"/>
              <a:t>Auditor</a:t>
            </a:r>
          </a:p>
          <a:p>
            <a:pPr fontAlgn="base"/>
            <a:endParaRPr lang="en-US" altLang="ko-KR" sz="1100" dirty="0" smtClean="0"/>
          </a:p>
          <a:p>
            <a:pPr fontAlgn="base"/>
            <a:r>
              <a:rPr lang="en-US" altLang="ko-KR" sz="1100" dirty="0" smtClean="0"/>
              <a:t>Administration </a:t>
            </a:r>
            <a:r>
              <a:rPr lang="en-US" altLang="ko-KR" sz="1100" dirty="0"/>
              <a:t>Division</a:t>
            </a:r>
          </a:p>
          <a:p>
            <a:pPr fontAlgn="base"/>
            <a:r>
              <a:rPr lang="en-US" altLang="ko-KR" sz="1100" dirty="0"/>
              <a:t>Strategy Planning Team</a:t>
            </a:r>
          </a:p>
          <a:p>
            <a:pPr fontAlgn="base"/>
            <a:r>
              <a:rPr lang="en-US" altLang="ko-KR" sz="1100" dirty="0"/>
              <a:t>Management Team</a:t>
            </a:r>
          </a:p>
          <a:p>
            <a:pPr fontAlgn="base"/>
            <a:endParaRPr lang="en-US" altLang="ko-KR" sz="1100" dirty="0" smtClean="0"/>
          </a:p>
          <a:p>
            <a:pPr fontAlgn="base"/>
            <a:r>
              <a:rPr lang="en-US" altLang="ko-KR" sz="1100" dirty="0" smtClean="0"/>
              <a:t>Craft Division</a:t>
            </a:r>
            <a:endParaRPr lang="en-US" altLang="ko-KR" sz="1100" dirty="0"/>
          </a:p>
          <a:p>
            <a:pPr fontAlgn="base"/>
            <a:r>
              <a:rPr lang="en-US" altLang="ko-KR" sz="1100" dirty="0"/>
              <a:t>Craft Culture </a:t>
            </a:r>
            <a:r>
              <a:rPr lang="en-US" altLang="ko-KR" sz="1100" dirty="0" smtClean="0"/>
              <a:t>Team</a:t>
            </a:r>
          </a:p>
          <a:p>
            <a:pPr fontAlgn="base"/>
            <a:r>
              <a:rPr lang="en-US" altLang="ko-KR" sz="1100" dirty="0" smtClean="0"/>
              <a:t>Craft Cooperation Team</a:t>
            </a:r>
            <a:endParaRPr lang="en-US" altLang="ko-KR" sz="1100" dirty="0"/>
          </a:p>
          <a:p>
            <a:pPr fontAlgn="base"/>
            <a:r>
              <a:rPr lang="en-US" altLang="ko-KR" sz="1100" dirty="0"/>
              <a:t>Craft business Team</a:t>
            </a:r>
          </a:p>
          <a:p>
            <a:pPr fontAlgn="base"/>
            <a:r>
              <a:rPr lang="en-US" altLang="ko-KR" sz="1100" dirty="0"/>
              <a:t>KCDF Gallery</a:t>
            </a:r>
          </a:p>
          <a:p>
            <a:pPr fontAlgn="base"/>
            <a:endParaRPr lang="en-US" altLang="ko-KR" sz="1100" dirty="0" smtClean="0"/>
          </a:p>
          <a:p>
            <a:pPr fontAlgn="base"/>
            <a:r>
              <a:rPr lang="en-US" altLang="ko-KR" sz="1100" dirty="0" smtClean="0"/>
              <a:t>Design </a:t>
            </a:r>
            <a:r>
              <a:rPr lang="en-US" altLang="ko-KR" sz="1100" dirty="0"/>
              <a:t>Division</a:t>
            </a:r>
          </a:p>
          <a:p>
            <a:pPr fontAlgn="base"/>
            <a:r>
              <a:rPr lang="en-US" altLang="ko-KR" sz="1100" dirty="0"/>
              <a:t>Design Promotion Team</a:t>
            </a:r>
          </a:p>
          <a:p>
            <a:pPr fontAlgn="base"/>
            <a:r>
              <a:rPr lang="en-US" altLang="ko-KR" sz="1100" dirty="0"/>
              <a:t>Public Space Design Team</a:t>
            </a:r>
          </a:p>
          <a:p>
            <a:pPr fontAlgn="base"/>
            <a:r>
              <a:rPr lang="en-US" altLang="ko-KR" sz="1100" dirty="0"/>
              <a:t>Culture Station Seoul 284</a:t>
            </a:r>
          </a:p>
          <a:p>
            <a:pPr fontAlgn="base"/>
            <a:endParaRPr lang="en-US" altLang="ko-KR" sz="1100" dirty="0" smtClean="0"/>
          </a:p>
          <a:p>
            <a:pPr fontAlgn="base"/>
            <a:r>
              <a:rPr lang="en-US" altLang="ko-KR" sz="1100" dirty="0" err="1" smtClean="0"/>
              <a:t>Hanbok</a:t>
            </a:r>
            <a:r>
              <a:rPr lang="en-US" altLang="ko-KR" sz="1100" dirty="0" smtClean="0"/>
              <a:t> </a:t>
            </a:r>
            <a:r>
              <a:rPr lang="en-US" altLang="ko-KR" sz="1100" dirty="0"/>
              <a:t>Advancement Center</a:t>
            </a:r>
          </a:p>
          <a:p>
            <a:pPr fontAlgn="base"/>
            <a:r>
              <a:rPr lang="en-US" altLang="ko-KR" sz="1100" dirty="0" err="1"/>
              <a:t>hanbok</a:t>
            </a:r>
            <a:r>
              <a:rPr lang="en-US" altLang="ko-KR" sz="1100" dirty="0"/>
              <a:t> Culture Team</a:t>
            </a:r>
          </a:p>
          <a:p>
            <a:pPr fontAlgn="base"/>
            <a:r>
              <a:rPr lang="en-US" altLang="ko-KR" sz="1100" dirty="0" err="1"/>
              <a:t>Hanbok</a:t>
            </a:r>
            <a:r>
              <a:rPr lang="en-US" altLang="ko-KR" sz="1100" dirty="0"/>
              <a:t> Business Team</a:t>
            </a:r>
          </a:p>
        </p:txBody>
      </p:sp>
      <p:sp>
        <p:nvSpPr>
          <p:cNvPr id="19" name="직사각형 18">
            <a:extLst>
              <a:ext uri="{FF2B5EF4-FFF2-40B4-BE49-F238E27FC236}">
                <a16:creationId xmlns:a16="http://schemas.microsoft.com/office/drawing/2014/main" xmlns="" id="{683FC092-4C51-4D52-B71F-773728AA1AA0}"/>
              </a:ext>
            </a:extLst>
          </p:cNvPr>
          <p:cNvSpPr/>
          <p:nvPr/>
        </p:nvSpPr>
        <p:spPr>
          <a:xfrm>
            <a:off x="3445108" y="542687"/>
            <a:ext cx="4028172" cy="277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r">
              <a:lnSpc>
                <a:spcPct val="150000"/>
              </a:lnSpc>
            </a:pPr>
            <a:r>
              <a:rPr lang="en-US" altLang="ko-KR" sz="800" dirty="0">
                <a:solidFill>
                  <a:schemeClr val="tx1">
                    <a:lumMod val="75000"/>
                    <a:lumOff val="25000"/>
                  </a:schemeClr>
                </a:solidFill>
              </a:rPr>
              <a:t>Home</a:t>
            </a:r>
            <a:r>
              <a:rPr lang="ko-KR" altLang="en-US" sz="800" dirty="0">
                <a:solidFill>
                  <a:schemeClr val="tx1">
                    <a:lumMod val="75000"/>
                    <a:lumOff val="25000"/>
                  </a:schemeClr>
                </a:solidFill>
              </a:rPr>
              <a:t> </a:t>
            </a:r>
            <a:r>
              <a:rPr lang="en-US" altLang="ko-KR" sz="800" dirty="0">
                <a:solidFill>
                  <a:schemeClr val="tx1">
                    <a:lumMod val="75000"/>
                    <a:lumOff val="25000"/>
                  </a:schemeClr>
                </a:solidFill>
              </a:rPr>
              <a:t>&gt; About KCDF</a:t>
            </a:r>
          </a:p>
        </p:txBody>
      </p:sp>
    </p:spTree>
    <p:extLst>
      <p:ext uri="{BB962C8B-B14F-4D97-AF65-F5344CB8AC3E}">
        <p14:creationId xmlns:p14="http://schemas.microsoft.com/office/powerpoint/2010/main" val="2317699648"/>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12755</TotalTime>
  <Words>1174</Words>
  <Application>Microsoft Office PowerPoint</Application>
  <PresentationFormat>A4 용지(210x297mm)</PresentationFormat>
  <Paragraphs>379</Paragraphs>
  <Slides>9</Slides>
  <Notes>0</Notes>
  <HiddenSlides>0</HiddenSlides>
  <MMClips>0</MMClips>
  <ScaleCrop>false</ScaleCrop>
  <HeadingPairs>
    <vt:vector size="4" baseType="variant">
      <vt:variant>
        <vt:lpstr>테마</vt:lpstr>
      </vt:variant>
      <vt:variant>
        <vt:i4>1</vt:i4>
      </vt:variant>
      <vt:variant>
        <vt:lpstr>슬라이드 제목</vt:lpstr>
      </vt:variant>
      <vt:variant>
        <vt:i4>9</vt:i4>
      </vt:variant>
    </vt:vector>
  </HeadingPairs>
  <TitlesOfParts>
    <vt:vector size="10" baseType="lpstr">
      <vt:lpstr>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devgat</dc:creator>
  <cp:lastModifiedBy>Kyungmin</cp:lastModifiedBy>
  <cp:revision>593</cp:revision>
  <dcterms:created xsi:type="dcterms:W3CDTF">2014-10-14T01:07:57Z</dcterms:created>
  <dcterms:modified xsi:type="dcterms:W3CDTF">2019-02-11T09:40:31Z</dcterms:modified>
</cp:coreProperties>
</file>